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1" r:id="rId7"/>
    <p:sldId id="262" r:id="rId8"/>
    <p:sldId id="267"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19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2761896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D5B365-6EB6-4C75-A563-34FB69EE170C}"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24466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300036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83800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216632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D5B365-6EB6-4C75-A563-34FB69EE170C}" type="datetimeFigureOut">
              <a:rPr lang="en-IN" smtClean="0"/>
              <a:t>12-11-2022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03599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D5B365-6EB6-4C75-A563-34FB69EE170C}" type="datetimeFigureOut">
              <a:rPr lang="en-IN" smtClean="0"/>
              <a:t>12-11-2022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346883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135603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923147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38076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D5B365-6EB6-4C75-A563-34FB69EE170C}"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706273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D5B365-6EB6-4C75-A563-34FB69EE170C}"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05128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D5B365-6EB6-4C75-A563-34FB69EE170C}" type="datetimeFigureOut">
              <a:rPr lang="en-IN" smtClean="0"/>
              <a:t>12-11-2022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291382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D5B365-6EB6-4C75-A563-34FB69EE170C}" type="datetimeFigureOut">
              <a:rPr lang="en-IN" smtClean="0"/>
              <a:t>12-11-2022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804343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D5B365-6EB6-4C75-A563-34FB69EE170C}" type="datetimeFigureOut">
              <a:rPr lang="en-IN" smtClean="0"/>
              <a:t>12-11-2022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387769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D5B365-6EB6-4C75-A563-34FB69EE170C}"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423164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D5B365-6EB6-4C75-A563-34FB69EE170C}"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2912A6D-E0AE-4259-942B-AA54C231555E}" type="slidenum">
              <a:rPr lang="en-IN" smtClean="0"/>
              <a:t>‹#›</a:t>
            </a:fld>
            <a:endParaRPr lang="en-IN"/>
          </a:p>
        </p:txBody>
      </p:sp>
    </p:spTree>
    <p:extLst>
      <p:ext uri="{BB962C8B-B14F-4D97-AF65-F5344CB8AC3E}">
        <p14:creationId xmlns:p14="http://schemas.microsoft.com/office/powerpoint/2010/main" val="1537639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DD5B365-6EB6-4C75-A563-34FB69EE170C}" type="datetimeFigureOut">
              <a:rPr lang="en-IN" smtClean="0"/>
              <a:t>12-11-2022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2912A6D-E0AE-4259-942B-AA54C231555E}" type="slidenum">
              <a:rPr lang="en-IN" smtClean="0"/>
              <a:t>‹#›</a:t>
            </a:fld>
            <a:endParaRPr lang="en-IN"/>
          </a:p>
        </p:txBody>
      </p:sp>
    </p:spTree>
    <p:extLst>
      <p:ext uri="{BB962C8B-B14F-4D97-AF65-F5344CB8AC3E}">
        <p14:creationId xmlns:p14="http://schemas.microsoft.com/office/powerpoint/2010/main" val="94390465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openxmlformats.org/officeDocument/2006/relationships/hyperlink" Target="https://www.jetbrains.com/pycharm/download/" TargetMode="External"/><Relationship Id="rId7" Type="http://schemas.openxmlformats.org/officeDocument/2006/relationships/hyperlink" Target="https://youtu.be/s5bd9KMSSW4"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6" Type="http://schemas.openxmlformats.org/officeDocument/2006/relationships/hyperlink" Target="https://pygame-ai.readthedocs.io/en/latest/index.html" TargetMode="External"/><Relationship Id="rId5" Type="http://schemas.openxmlformats.org/officeDocument/2006/relationships/hyperlink" Target="https://analyticsindiamag.com/top-9-python-frameworks-for-game-development/" TargetMode="External"/><Relationship Id="rId4" Type="http://schemas.openxmlformats.org/officeDocument/2006/relationships/hyperlink" Target="https://www.pygame.org/" TargetMode="External"/><Relationship Id="rId9" Type="http://schemas.openxmlformats.org/officeDocument/2006/relationships/hyperlink" Target="https://www.synopsys.com/blogs/software-security/5-types-of-software-licenses-you-need-to-understan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4144" y="481041"/>
            <a:ext cx="9254694" cy="723569"/>
          </a:xfrm>
        </p:spPr>
        <p:txBody>
          <a:bodyPr>
            <a:normAutofit fontScale="90000"/>
          </a:bodyPr>
          <a:lstStyle/>
          <a:p>
            <a:r>
              <a:rPr lang="en-IN" dirty="0" smtClean="0"/>
              <a:t>ARL </a:t>
            </a:r>
            <a:r>
              <a:rPr lang="en-IN" dirty="0"/>
              <a:t>internship program - 2022</a:t>
            </a:r>
          </a:p>
        </p:txBody>
      </p:sp>
      <p:sp>
        <p:nvSpPr>
          <p:cNvPr id="3" name="Subtitle 2"/>
          <p:cNvSpPr>
            <a:spLocks noGrp="1"/>
          </p:cNvSpPr>
          <p:nvPr>
            <p:ph type="subTitle" idx="1"/>
          </p:nvPr>
        </p:nvSpPr>
        <p:spPr>
          <a:xfrm>
            <a:off x="1218286" y="3663371"/>
            <a:ext cx="4988305" cy="1947333"/>
          </a:xfrm>
        </p:spPr>
        <p:txBody>
          <a:bodyPr>
            <a:normAutofit/>
          </a:bodyPr>
          <a:lstStyle/>
          <a:p>
            <a:r>
              <a:rPr lang="en-IN" sz="2000" u="sng" dirty="0">
                <a:ln w="0"/>
                <a:solidFill>
                  <a:schemeClr val="bg1"/>
                </a:solidFill>
                <a:effectLst>
                  <a:outerShdw blurRad="38100" dist="25400" dir="5400000" algn="ctr" rotWithShape="0">
                    <a:srgbClr val="6E747A">
                      <a:alpha val="43000"/>
                    </a:srgbClr>
                  </a:outerShdw>
                </a:effectLst>
              </a:rPr>
              <a:t>INTERNSHIP GROUP – </a:t>
            </a:r>
            <a:r>
              <a:rPr lang="en-IN" sz="2000" u="sng" dirty="0" smtClean="0">
                <a:ln w="0"/>
                <a:solidFill>
                  <a:schemeClr val="bg1"/>
                </a:solidFill>
                <a:effectLst>
                  <a:outerShdw blurRad="38100" dist="25400" dir="5400000" algn="ctr" rotWithShape="0">
                    <a:srgbClr val="6E747A">
                      <a:alpha val="43000"/>
                    </a:srgbClr>
                  </a:outerShdw>
                </a:effectLst>
              </a:rPr>
              <a:t>MEMBERS</a:t>
            </a:r>
            <a:r>
              <a:rPr lang="en-IN" sz="2000" dirty="0" smtClean="0">
                <a:ln w="0"/>
                <a:solidFill>
                  <a:schemeClr val="bg1"/>
                </a:solidFill>
                <a:effectLst>
                  <a:outerShdw blurRad="38100" dist="25400" dir="5400000" algn="ctr" rotWithShape="0">
                    <a:srgbClr val="6E747A">
                      <a:alpha val="43000"/>
                    </a:srgbClr>
                  </a:outerShdw>
                </a:effectLst>
              </a:rPr>
              <a:t>:</a:t>
            </a:r>
          </a:p>
          <a:p>
            <a:r>
              <a:rPr lang="en-IN" sz="2000" dirty="0" smtClean="0">
                <a:ln w="0"/>
                <a:solidFill>
                  <a:schemeClr val="bg1"/>
                </a:solidFill>
                <a:effectLst>
                  <a:outerShdw blurRad="38100" dist="25400" dir="5400000" algn="ctr" rotWithShape="0">
                    <a:srgbClr val="6E747A">
                      <a:alpha val="43000"/>
                    </a:srgbClr>
                  </a:outerShdw>
                </a:effectLst>
              </a:rPr>
              <a:t>AMOD </a:t>
            </a:r>
            <a:r>
              <a:rPr lang="en-IN" sz="2000" dirty="0">
                <a:ln w="0"/>
                <a:solidFill>
                  <a:schemeClr val="bg1"/>
                </a:solidFill>
                <a:effectLst>
                  <a:outerShdw blurRad="38100" dist="25400" dir="5400000" algn="ctr" rotWithShape="0">
                    <a:srgbClr val="6E747A">
                      <a:alpha val="43000"/>
                    </a:srgbClr>
                  </a:outerShdw>
                </a:effectLst>
              </a:rPr>
              <a:t>KUMAR JHA(1DB19CS009)</a:t>
            </a:r>
          </a:p>
          <a:p>
            <a:r>
              <a:rPr lang="en-IN" sz="2000" dirty="0">
                <a:ln w="0"/>
                <a:solidFill>
                  <a:schemeClr val="bg1"/>
                </a:solidFill>
                <a:effectLst>
                  <a:outerShdw blurRad="38100" dist="25400" dir="5400000" algn="ctr" rotWithShape="0">
                    <a:srgbClr val="6E747A">
                      <a:alpha val="43000"/>
                    </a:srgbClr>
                  </a:outerShdw>
                </a:effectLst>
              </a:rPr>
              <a:t>CHETHAN S(1DB19CS035)</a:t>
            </a:r>
          </a:p>
          <a:p>
            <a:r>
              <a:rPr lang="en-IN" sz="2000" dirty="0">
                <a:ln w="0"/>
                <a:solidFill>
                  <a:schemeClr val="bg1"/>
                </a:solidFill>
                <a:effectLst>
                  <a:outerShdw blurRad="38100" dist="25400" dir="5400000" algn="ctr" rotWithShape="0">
                    <a:srgbClr val="6E747A">
                      <a:alpha val="43000"/>
                    </a:srgbClr>
                  </a:outerShdw>
                </a:effectLst>
              </a:rPr>
              <a:t>GURUPRASAD S R(1DB19CS056)</a:t>
            </a:r>
          </a:p>
          <a:p>
            <a:endParaRPr lang="en-IN" dirty="0">
              <a:solidFill>
                <a:schemeClr val="bg1"/>
              </a:solidFill>
            </a:endParaRPr>
          </a:p>
        </p:txBody>
      </p:sp>
      <p:sp>
        <p:nvSpPr>
          <p:cNvPr id="5" name="TextBox 4"/>
          <p:cNvSpPr txBox="1"/>
          <p:nvPr/>
        </p:nvSpPr>
        <p:spPr>
          <a:xfrm>
            <a:off x="1104997" y="1866420"/>
            <a:ext cx="7852885" cy="2031325"/>
          </a:xfrm>
          <a:prstGeom prst="rect">
            <a:avLst/>
          </a:prstGeom>
          <a:noFill/>
        </p:spPr>
        <p:txBody>
          <a:bodyPr wrap="square" rtlCol="0">
            <a:spAutoFit/>
          </a:bodyPr>
          <a:lstStyle/>
          <a:p>
            <a:pPr algn="ctr"/>
            <a:r>
              <a:rPr lang="en-IN" sz="2800" b="1" dirty="0" smtClean="0">
                <a:ln/>
                <a:solidFill>
                  <a:schemeClr val="bg1"/>
                </a:solidFill>
              </a:rPr>
              <a:t>DON BOSCO INSTITUTE OF </a:t>
            </a:r>
            <a:r>
              <a:rPr lang="en-IN" sz="2800" b="1" dirty="0" smtClean="0">
                <a:ln/>
                <a:solidFill>
                  <a:schemeClr val="bg1"/>
                </a:solidFill>
              </a:rPr>
              <a:t>TECHNOLOGY </a:t>
            </a:r>
          </a:p>
          <a:p>
            <a:pPr algn="ctr"/>
            <a:r>
              <a:rPr lang="en-US" sz="2400" b="1" dirty="0" smtClean="0">
                <a:ln/>
                <a:solidFill>
                  <a:schemeClr val="bg1"/>
                </a:solidFill>
              </a:rPr>
              <a:t>Department of Computer Science &amp; Engineering</a:t>
            </a:r>
          </a:p>
          <a:p>
            <a:pPr algn="ctr"/>
            <a:endParaRPr lang="en-US" sz="2400" b="1" dirty="0" smtClean="0">
              <a:ln/>
              <a:solidFill>
                <a:schemeClr val="bg1"/>
              </a:solidFill>
            </a:endParaRPr>
          </a:p>
          <a:p>
            <a:pPr algn="ctr"/>
            <a:r>
              <a:rPr lang="en-US" sz="3200" b="1" dirty="0" smtClean="0">
                <a:ln/>
                <a:solidFill>
                  <a:schemeClr val="bg1"/>
                </a:solidFill>
              </a:rPr>
              <a:t>AI BASED GAMING ENGINE</a:t>
            </a:r>
            <a:endParaRPr lang="en-IN" sz="3200" b="1" dirty="0" smtClean="0">
              <a:ln/>
              <a:solidFill>
                <a:schemeClr val="bg1"/>
              </a:solidFill>
            </a:endParaRPr>
          </a:p>
          <a:p>
            <a:endParaRPr lang="en-IN" dirty="0">
              <a:solidFill>
                <a:schemeClr val="bg1"/>
              </a:solidFill>
            </a:endParaRPr>
          </a:p>
        </p:txBody>
      </p:sp>
      <p:pic>
        <p:nvPicPr>
          <p:cNvPr id="6" name="Picture 5">
            <a:extLst>
              <a:ext uri="{FF2B5EF4-FFF2-40B4-BE49-F238E27FC236}">
                <a16:creationId xmlns="" xmlns:a16="http://schemas.microsoft.com/office/drawing/2014/main" id="{B443A9DD-51FF-16AF-E173-D987594B3C70}"/>
              </a:ext>
            </a:extLst>
          </p:cNvPr>
          <p:cNvPicPr/>
          <p:nvPr/>
        </p:nvPicPr>
        <p:blipFill>
          <a:blip r:embed="rId2"/>
          <a:stretch>
            <a:fillRect/>
          </a:stretch>
        </p:blipFill>
        <p:spPr>
          <a:xfrm>
            <a:off x="8731488" y="1806343"/>
            <a:ext cx="1474349" cy="1538623"/>
          </a:xfrm>
          <a:prstGeom prst="rect">
            <a:avLst/>
          </a:prstGeom>
        </p:spPr>
      </p:pic>
      <p:sp>
        <p:nvSpPr>
          <p:cNvPr id="7" name="TextBox 6"/>
          <p:cNvSpPr txBox="1"/>
          <p:nvPr/>
        </p:nvSpPr>
        <p:spPr>
          <a:xfrm>
            <a:off x="6873293" y="3663371"/>
            <a:ext cx="4395755" cy="2308324"/>
          </a:xfrm>
          <a:prstGeom prst="rect">
            <a:avLst/>
          </a:prstGeom>
          <a:noFill/>
        </p:spPr>
        <p:txBody>
          <a:bodyPr wrap="none" rtlCol="0">
            <a:spAutoFit/>
          </a:bodyPr>
          <a:lstStyle/>
          <a:p>
            <a:r>
              <a:rPr lang="en-IN" u="sng" dirty="0" smtClean="0">
                <a:ln w="0"/>
                <a:solidFill>
                  <a:schemeClr val="bg1"/>
                </a:solidFill>
                <a:effectLst>
                  <a:outerShdw blurRad="38100" dist="25400" dir="5400000" algn="ctr" rotWithShape="0">
                    <a:srgbClr val="6E747A">
                      <a:alpha val="43000"/>
                    </a:srgbClr>
                  </a:outerShdw>
                </a:effectLst>
              </a:rPr>
              <a:t>EXTERNAL GUIDE</a:t>
            </a:r>
            <a:r>
              <a:rPr lang="en-IN" dirty="0" smtClean="0">
                <a:ln w="0"/>
                <a:solidFill>
                  <a:schemeClr val="bg1"/>
                </a:solidFill>
                <a:effectLst>
                  <a:outerShdw blurRad="38100" dist="25400" dir="5400000" algn="ctr" rotWithShape="0">
                    <a:srgbClr val="6E747A">
                      <a:alpha val="43000"/>
                    </a:srgbClr>
                  </a:outerShdw>
                </a:effectLst>
              </a:rPr>
              <a:t>:</a:t>
            </a:r>
            <a:endParaRPr lang="en-IN" dirty="0" smtClean="0">
              <a:ln w="0"/>
              <a:solidFill>
                <a:schemeClr val="bg1"/>
              </a:solidFill>
              <a:effectLst>
                <a:outerShdw blurRad="38100" dist="25400" dir="5400000" algn="ctr" rotWithShape="0">
                  <a:srgbClr val="6E747A">
                    <a:alpha val="43000"/>
                  </a:srgbClr>
                </a:outerShdw>
              </a:effectLst>
            </a:endParaRPr>
          </a:p>
          <a:p>
            <a:r>
              <a:rPr lang="en-IN" dirty="0" smtClean="0">
                <a:ln w="0"/>
                <a:solidFill>
                  <a:schemeClr val="bg1"/>
                </a:solidFill>
                <a:effectLst>
                  <a:outerShdw blurRad="38100" dist="25400" dir="5400000" algn="ctr" rotWithShape="0">
                    <a:srgbClr val="6E747A">
                      <a:alpha val="43000"/>
                    </a:srgbClr>
                  </a:outerShdw>
                </a:effectLst>
              </a:rPr>
              <a:t>MR. RAGHAVENDRA SWAMY H</a:t>
            </a:r>
          </a:p>
          <a:p>
            <a:r>
              <a:rPr lang="en-IN" dirty="0" smtClean="0">
                <a:ln w="0"/>
                <a:solidFill>
                  <a:schemeClr val="bg1"/>
                </a:solidFill>
                <a:effectLst>
                  <a:outerShdw blurRad="38100" dist="25400" dir="5400000" algn="ctr" rotWithShape="0">
                    <a:srgbClr val="6E747A">
                      <a:alpha val="43000"/>
                    </a:srgbClr>
                  </a:outerShdw>
                </a:effectLst>
              </a:rPr>
              <a:t>AUTOMATA RESEARCH </a:t>
            </a:r>
            <a:r>
              <a:rPr lang="en-IN" dirty="0" smtClean="0">
                <a:ln w="0"/>
                <a:solidFill>
                  <a:schemeClr val="bg1"/>
                </a:solidFill>
                <a:effectLst>
                  <a:outerShdw blurRad="38100" dist="25400" dir="5400000" algn="ctr" rotWithShape="0">
                    <a:srgbClr val="6E747A">
                      <a:alpha val="43000"/>
                    </a:srgbClr>
                  </a:outerShdw>
                </a:effectLst>
              </a:rPr>
              <a:t>LABORATORIES</a:t>
            </a:r>
          </a:p>
          <a:p>
            <a:endParaRPr lang="en-IN" dirty="0" smtClean="0">
              <a:ln w="0"/>
              <a:solidFill>
                <a:schemeClr val="bg1"/>
              </a:solidFill>
              <a:effectLst>
                <a:outerShdw blurRad="38100" dist="25400" dir="5400000" algn="ctr" rotWithShape="0">
                  <a:srgbClr val="6E747A">
                    <a:alpha val="43000"/>
                  </a:srgbClr>
                </a:outerShdw>
              </a:effectLst>
            </a:endParaRPr>
          </a:p>
          <a:p>
            <a:r>
              <a:rPr lang="en-IN" u="sng" dirty="0" smtClean="0">
                <a:ln w="0"/>
                <a:solidFill>
                  <a:schemeClr val="bg1"/>
                </a:solidFill>
                <a:effectLst>
                  <a:outerShdw blurRad="38100" dist="25400" dir="5400000" algn="ctr" rotWithShape="0">
                    <a:srgbClr val="6E747A">
                      <a:alpha val="43000"/>
                    </a:srgbClr>
                  </a:outerShdw>
                </a:effectLst>
              </a:rPr>
              <a:t>INTERNAL GUIDE</a:t>
            </a:r>
            <a:r>
              <a:rPr lang="en-IN" dirty="0" smtClean="0">
                <a:ln w="0"/>
                <a:solidFill>
                  <a:schemeClr val="bg1"/>
                </a:solidFill>
                <a:effectLst>
                  <a:outerShdw blurRad="38100" dist="25400" dir="5400000" algn="ctr" rotWithShape="0">
                    <a:srgbClr val="6E747A">
                      <a:alpha val="43000"/>
                    </a:srgbClr>
                  </a:outerShdw>
                </a:effectLst>
              </a:rPr>
              <a:t>:</a:t>
            </a:r>
          </a:p>
          <a:p>
            <a:r>
              <a:rPr lang="en-IN" dirty="0" smtClean="0">
                <a:ln w="0"/>
                <a:solidFill>
                  <a:schemeClr val="bg1"/>
                </a:solidFill>
                <a:effectLst>
                  <a:outerShdw blurRad="38100" dist="25400" dir="5400000" algn="ctr" rotWithShape="0">
                    <a:srgbClr val="6E747A">
                      <a:alpha val="43000"/>
                    </a:srgbClr>
                  </a:outerShdw>
                </a:effectLst>
              </a:rPr>
              <a:t>DR</a:t>
            </a:r>
            <a:r>
              <a:rPr lang="en-IN" dirty="0" smtClean="0">
                <a:ln w="0"/>
                <a:solidFill>
                  <a:schemeClr val="bg1"/>
                </a:solidFill>
                <a:effectLst>
                  <a:outerShdw blurRad="38100" dist="25400" dir="5400000" algn="ctr" rotWithShape="0">
                    <a:srgbClr val="6E747A">
                      <a:alpha val="43000"/>
                    </a:srgbClr>
                  </a:outerShdw>
                </a:effectLst>
              </a:rPr>
              <a:t>. VENUGEETHA Y</a:t>
            </a:r>
          </a:p>
          <a:p>
            <a:r>
              <a:rPr lang="en-IN" dirty="0" smtClean="0">
                <a:ln w="0"/>
                <a:solidFill>
                  <a:schemeClr val="bg1"/>
                </a:solidFill>
                <a:effectLst>
                  <a:outerShdw blurRad="38100" dist="25400" dir="5400000" algn="ctr" rotWithShape="0">
                    <a:srgbClr val="6E747A">
                      <a:alpha val="43000"/>
                    </a:srgbClr>
                  </a:outerShdw>
                </a:effectLst>
              </a:rPr>
              <a:t>PROFESSOR AT DBIT</a:t>
            </a:r>
          </a:p>
          <a:p>
            <a:endParaRPr lang="en-IN"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5" y="481042"/>
            <a:ext cx="2258449" cy="1368421"/>
          </a:xfrm>
          <a:prstGeom prst="rect">
            <a:avLst/>
          </a:prstGeom>
        </p:spPr>
      </p:pic>
    </p:spTree>
    <p:extLst>
      <p:ext uri="{BB962C8B-B14F-4D97-AF65-F5344CB8AC3E}">
        <p14:creationId xmlns:p14="http://schemas.microsoft.com/office/powerpoint/2010/main" val="349478294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rPr>
              <a:t>WIZARD – Player2</a:t>
            </a:r>
            <a:endParaRPr lang="en-IN" sz="4400" dirty="0">
              <a:solidFill>
                <a:schemeClr val="bg1"/>
              </a:solidFill>
            </a:endParaRPr>
          </a:p>
        </p:txBody>
      </p:sp>
      <p:sp>
        <p:nvSpPr>
          <p:cNvPr id="3" name="Content Placeholder 2"/>
          <p:cNvSpPr>
            <a:spLocks noGrp="1"/>
          </p:cNvSpPr>
          <p:nvPr>
            <p:ph idx="1"/>
          </p:nvPr>
        </p:nvSpPr>
        <p:spPr>
          <a:xfrm>
            <a:off x="1543371" y="2376922"/>
            <a:ext cx="8825659" cy="1928040"/>
          </a:xfrm>
        </p:spPr>
        <p:txBody>
          <a:bodyPr/>
          <a:lstStyle/>
          <a:p>
            <a:pPr marL="0" indent="0">
              <a:buNone/>
            </a:pPr>
            <a:r>
              <a:rPr lang="en-US" dirty="0"/>
              <a:t>One of the player is a </a:t>
            </a:r>
            <a:r>
              <a:rPr lang="en-US" dirty="0" smtClean="0"/>
              <a:t>wizard which </a:t>
            </a:r>
            <a:r>
              <a:rPr lang="en-US" dirty="0"/>
              <a:t>can walk around in the screen </a:t>
            </a:r>
            <a:r>
              <a:rPr lang="en-US" dirty="0" smtClean="0"/>
              <a:t>just like the Player1 and </a:t>
            </a:r>
            <a:r>
              <a:rPr lang="en-US" dirty="0"/>
              <a:t>also jump around and when the particular key is pressed the </a:t>
            </a:r>
            <a:r>
              <a:rPr lang="en-US" dirty="0" smtClean="0"/>
              <a:t>Wizard can </a:t>
            </a:r>
            <a:r>
              <a:rPr lang="en-US" dirty="0"/>
              <a:t>attack.</a:t>
            </a:r>
            <a:br>
              <a:rPr lang="en-US" dirty="0"/>
            </a:br>
            <a:r>
              <a:rPr lang="en-US" dirty="0"/>
              <a:t>The </a:t>
            </a:r>
            <a:r>
              <a:rPr lang="en-US" dirty="0" smtClean="0"/>
              <a:t>wizard can  </a:t>
            </a:r>
            <a:r>
              <a:rPr lang="en-US" dirty="0"/>
              <a:t>be controlled by using the </a:t>
            </a:r>
            <a:r>
              <a:rPr lang="en-US" dirty="0" smtClean="0"/>
              <a:t>arrow( right ,left ,up ) </a:t>
            </a:r>
            <a:r>
              <a:rPr lang="en-US" dirty="0"/>
              <a:t>keys for movement and also we can use the space button to jump. We can control the attack by using </a:t>
            </a:r>
            <a:r>
              <a:rPr lang="en-US" dirty="0" smtClean="0"/>
              <a:t>NUM1.</a:t>
            </a: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3" y="4304962"/>
            <a:ext cx="1709627" cy="21789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21" y="3868890"/>
            <a:ext cx="1846210" cy="23965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600" y="3923712"/>
            <a:ext cx="1880457" cy="2341701"/>
          </a:xfrm>
          <a:prstGeom prst="rect">
            <a:avLst/>
          </a:prstGeom>
        </p:spPr>
      </p:pic>
    </p:spTree>
    <p:extLst>
      <p:ext uri="{BB962C8B-B14F-4D97-AF65-F5344CB8AC3E}">
        <p14:creationId xmlns:p14="http://schemas.microsoft.com/office/powerpoint/2010/main" val="1957770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solidFill>
                  <a:schemeClr val="bg1"/>
                </a:solidFill>
              </a:rPr>
              <a:t>BACKGROUND</a:t>
            </a:r>
            <a:endParaRPr lang="en-IN" dirty="0">
              <a:solidFill>
                <a:schemeClr val="bg1"/>
              </a:solidFill>
            </a:endParaRPr>
          </a:p>
        </p:txBody>
      </p:sp>
      <p:sp>
        <p:nvSpPr>
          <p:cNvPr id="3" name="Content Placeholder 2"/>
          <p:cNvSpPr>
            <a:spLocks noGrp="1"/>
          </p:cNvSpPr>
          <p:nvPr>
            <p:ph idx="1"/>
          </p:nvPr>
        </p:nvSpPr>
        <p:spPr>
          <a:xfrm>
            <a:off x="582627" y="2603500"/>
            <a:ext cx="11053720" cy="1321137"/>
          </a:xfrm>
        </p:spPr>
        <p:txBody>
          <a:bodyPr/>
          <a:lstStyle/>
          <a:p>
            <a:pPr marL="0" indent="0">
              <a:buNone/>
            </a:pPr>
            <a:r>
              <a:rPr lang="en-US" dirty="0" smtClean="0"/>
              <a:t>The background of the game is set in a place of temple region and also with a red background and a black platform to play the game.</a:t>
            </a:r>
            <a:br>
              <a:rPr lang="en-US" dirty="0" smtClean="0"/>
            </a:br>
            <a:r>
              <a:rPr lang="en-US" dirty="0" smtClean="0"/>
              <a:t>The Warrior is towards the left side of the screen and the Wizard is towards the right side of the screen.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96" y="3924638"/>
            <a:ext cx="10058400" cy="2694648"/>
          </a:xfrm>
          <a:prstGeom prst="rect">
            <a:avLst/>
          </a:prstGeom>
        </p:spPr>
      </p:pic>
    </p:spTree>
    <p:extLst>
      <p:ext uri="{BB962C8B-B14F-4D97-AF65-F5344CB8AC3E}">
        <p14:creationId xmlns:p14="http://schemas.microsoft.com/office/powerpoint/2010/main" val="3420920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rPr>
              <a:t>ALGORITHM OF THE GAME</a:t>
            </a:r>
            <a:endParaRPr lang="en-IN" sz="4400" dirty="0">
              <a:solidFill>
                <a:schemeClr val="bg1"/>
              </a:solidFill>
            </a:endParaRPr>
          </a:p>
        </p:txBody>
      </p:sp>
      <p:sp>
        <p:nvSpPr>
          <p:cNvPr id="3" name="Content Placeholder 2"/>
          <p:cNvSpPr>
            <a:spLocks noGrp="1"/>
          </p:cNvSpPr>
          <p:nvPr>
            <p:ph idx="1"/>
          </p:nvPr>
        </p:nvSpPr>
        <p:spPr>
          <a:xfrm>
            <a:off x="1154954" y="2344554"/>
            <a:ext cx="10109159" cy="4088614"/>
          </a:xfrm>
        </p:spPr>
        <p:txBody>
          <a:bodyPr>
            <a:normAutofit/>
          </a:bodyPr>
          <a:lstStyle/>
          <a:p>
            <a:pPr marL="0" indent="0">
              <a:buNone/>
            </a:pPr>
            <a:r>
              <a:rPr lang="en-US" sz="2800" dirty="0"/>
              <a:t>STEP 1 : 	Start</a:t>
            </a:r>
            <a:endParaRPr lang="en-IN" sz="2800" dirty="0"/>
          </a:p>
          <a:p>
            <a:pPr marL="0" indent="0">
              <a:buNone/>
            </a:pPr>
            <a:r>
              <a:rPr lang="en-US" sz="2800" dirty="0"/>
              <a:t>STEP 2 :	Initialize background</a:t>
            </a:r>
            <a:endParaRPr lang="en-IN" sz="2800" dirty="0"/>
          </a:p>
          <a:p>
            <a:pPr marL="0" indent="0">
              <a:buNone/>
            </a:pPr>
            <a:r>
              <a:rPr lang="en-US" sz="2800" dirty="0"/>
              <a:t>STEP 3 :	Initialize Warrior</a:t>
            </a:r>
            <a:endParaRPr lang="en-IN" sz="2800" dirty="0"/>
          </a:p>
          <a:p>
            <a:pPr marL="0" indent="0">
              <a:buNone/>
            </a:pPr>
            <a:r>
              <a:rPr lang="en-US" sz="2800" dirty="0"/>
              <a:t>STEP 4 :	Initialize Wizard</a:t>
            </a:r>
            <a:endParaRPr lang="en-IN" sz="2800" dirty="0"/>
          </a:p>
          <a:p>
            <a:pPr marL="0" indent="0">
              <a:buNone/>
            </a:pPr>
            <a:r>
              <a:rPr lang="en-US" sz="2800" dirty="0" smtClean="0"/>
              <a:t>STEP 5 :  Initialize </a:t>
            </a:r>
            <a:r>
              <a:rPr lang="en-US" sz="2800" dirty="0"/>
              <a:t>the Health Bars and the weapons</a:t>
            </a:r>
            <a:endParaRPr lang="en-IN" sz="2800" dirty="0"/>
          </a:p>
          <a:p>
            <a:pPr marL="0" indent="0">
              <a:buNone/>
            </a:pPr>
            <a:r>
              <a:rPr lang="en-US" sz="2800" dirty="0"/>
              <a:t>STEP 6 :	While warrior or wizard is Alive, do Steps 7, 8.</a:t>
            </a:r>
            <a:endParaRPr lang="en-IN" sz="2800" dirty="0"/>
          </a:p>
          <a:p>
            <a:pPr marL="0" indent="0">
              <a:buNone/>
            </a:pPr>
            <a:endParaRPr lang="en-IN" dirty="0"/>
          </a:p>
        </p:txBody>
      </p:sp>
    </p:spTree>
    <p:extLst>
      <p:ext uri="{BB962C8B-B14F-4D97-AF65-F5344CB8AC3E}">
        <p14:creationId xmlns:p14="http://schemas.microsoft.com/office/powerpoint/2010/main" val="2419704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984" y="803735"/>
            <a:ext cx="10157712" cy="871315"/>
          </a:xfrm>
        </p:spPr>
        <p:txBody>
          <a:bodyPr/>
          <a:lstStyle/>
          <a:p>
            <a:r>
              <a:rPr lang="en-US" sz="4400" dirty="0" smtClean="0">
                <a:solidFill>
                  <a:schemeClr val="bg1"/>
                </a:solidFill>
              </a:rPr>
              <a:t>ALGORITHM OF THE GAME(CONTD)</a:t>
            </a:r>
            <a:endParaRPr lang="en-IN" sz="4400" dirty="0">
              <a:solidFill>
                <a:schemeClr val="bg1"/>
              </a:solidFill>
            </a:endParaRPr>
          </a:p>
        </p:txBody>
      </p:sp>
      <p:sp>
        <p:nvSpPr>
          <p:cNvPr id="3" name="Content Placeholder 2"/>
          <p:cNvSpPr>
            <a:spLocks noGrp="1"/>
          </p:cNvSpPr>
          <p:nvPr>
            <p:ph idx="1"/>
          </p:nvPr>
        </p:nvSpPr>
        <p:spPr>
          <a:xfrm>
            <a:off x="717984" y="2465934"/>
            <a:ext cx="10643234" cy="3926773"/>
          </a:xfrm>
        </p:spPr>
        <p:txBody>
          <a:bodyPr>
            <a:normAutofit/>
          </a:bodyPr>
          <a:lstStyle/>
          <a:p>
            <a:pPr marL="0" indent="0">
              <a:buNone/>
            </a:pPr>
            <a:r>
              <a:rPr lang="en-US" sz="2800" dirty="0"/>
              <a:t>STEP 7 :	Get user input to control the Warrior movement.</a:t>
            </a:r>
            <a:endParaRPr lang="en-IN" sz="2800" dirty="0"/>
          </a:p>
          <a:p>
            <a:pPr marL="0" indent="0">
              <a:buNone/>
            </a:pPr>
            <a:r>
              <a:rPr lang="en-US" sz="2800" dirty="0"/>
              <a:t>STEP 8 :	Get user input to control the Wizard movement.</a:t>
            </a:r>
            <a:endParaRPr lang="en-IN" sz="2800" dirty="0"/>
          </a:p>
          <a:p>
            <a:pPr marL="0" indent="0">
              <a:buNone/>
            </a:pPr>
            <a:r>
              <a:rPr lang="en-US" sz="2800" dirty="0"/>
              <a:t>STEP 9 :	If Warrior dies : </a:t>
            </a:r>
            <a:endParaRPr lang="en-IN" sz="2800" dirty="0"/>
          </a:p>
          <a:p>
            <a:pPr marL="0" indent="0">
              <a:buNone/>
            </a:pPr>
            <a:r>
              <a:rPr lang="en-US" sz="2800" dirty="0"/>
              <a:t>				</a:t>
            </a:r>
            <a:r>
              <a:rPr lang="en-US" sz="2800" dirty="0" smtClean="0"/>
              <a:t>       Print </a:t>
            </a:r>
            <a:r>
              <a:rPr lang="en-US" sz="2800" dirty="0"/>
              <a:t>“WIZARD VICTORY”</a:t>
            </a:r>
            <a:endParaRPr lang="en-IN" sz="2800" dirty="0"/>
          </a:p>
          <a:p>
            <a:pPr marL="0" indent="0">
              <a:buNone/>
            </a:pPr>
            <a:r>
              <a:rPr lang="en-US" sz="2800" dirty="0"/>
              <a:t>STEP 10 :	If Wizard dies : </a:t>
            </a:r>
            <a:endParaRPr lang="en-IN" sz="2800" dirty="0"/>
          </a:p>
          <a:p>
            <a:pPr marL="0" indent="0">
              <a:buNone/>
            </a:pPr>
            <a:r>
              <a:rPr lang="en-US" sz="2800" dirty="0"/>
              <a:t>				</a:t>
            </a:r>
            <a:r>
              <a:rPr lang="en-US" sz="2800" dirty="0" smtClean="0"/>
              <a:t>       Print </a:t>
            </a:r>
            <a:r>
              <a:rPr lang="en-US" sz="2800" dirty="0"/>
              <a:t>“WARRIOR VICTORY”</a:t>
            </a:r>
            <a:endParaRPr lang="en-IN" sz="2800" dirty="0"/>
          </a:p>
          <a:p>
            <a:pPr marL="0" indent="0">
              <a:buNone/>
            </a:pPr>
            <a:r>
              <a:rPr lang="en-US" sz="2800" dirty="0"/>
              <a:t>STEP 11 :	END </a:t>
            </a:r>
            <a:endParaRPr lang="en-IN" sz="2800" dirty="0"/>
          </a:p>
          <a:p>
            <a:endParaRPr lang="en-IN" dirty="0"/>
          </a:p>
        </p:txBody>
      </p:sp>
    </p:spTree>
    <p:extLst>
      <p:ext uri="{BB962C8B-B14F-4D97-AF65-F5344CB8AC3E}">
        <p14:creationId xmlns:p14="http://schemas.microsoft.com/office/powerpoint/2010/main" val="1050869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rPr>
              <a:t>FLOWCHART OF THE GAME</a:t>
            </a:r>
            <a:endParaRPr lang="en-IN" dirty="0">
              <a:solidFill>
                <a:schemeClr val="bg1"/>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200842" y="2233402"/>
            <a:ext cx="3790315" cy="4624598"/>
          </a:xfrm>
          <a:prstGeom prst="rect">
            <a:avLst/>
          </a:prstGeom>
        </p:spPr>
      </p:pic>
    </p:spTree>
    <p:extLst>
      <p:ext uri="{BB962C8B-B14F-4D97-AF65-F5344CB8AC3E}">
        <p14:creationId xmlns:p14="http://schemas.microsoft.com/office/powerpoint/2010/main" val="3105566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rPr>
              <a:t>PSEUDO CODE OF THE GAME</a:t>
            </a:r>
            <a:endParaRPr lang="en-IN" dirty="0">
              <a:solidFill>
                <a:schemeClr val="bg1"/>
              </a:solidFill>
            </a:endParaRPr>
          </a:p>
        </p:txBody>
      </p:sp>
      <p:sp>
        <p:nvSpPr>
          <p:cNvPr id="3" name="Content Placeholder 2"/>
          <p:cNvSpPr>
            <a:spLocks noGrp="1"/>
          </p:cNvSpPr>
          <p:nvPr>
            <p:ph idx="1"/>
          </p:nvPr>
        </p:nvSpPr>
        <p:spPr>
          <a:xfrm>
            <a:off x="1154954" y="2241494"/>
            <a:ext cx="10012055" cy="4616506"/>
          </a:xfrm>
        </p:spPr>
        <p:txBody>
          <a:bodyPr>
            <a:normAutofit fontScale="92500" lnSpcReduction="20000"/>
          </a:bodyPr>
          <a:lstStyle/>
          <a:p>
            <a:pPr marL="0" indent="0">
              <a:buNone/>
            </a:pPr>
            <a:r>
              <a:rPr lang="en-US" dirty="0"/>
              <a:t>While run:</a:t>
            </a:r>
            <a:endParaRPr lang="en-IN" dirty="0"/>
          </a:p>
          <a:p>
            <a:pPr marL="0" indent="0">
              <a:buNone/>
            </a:pPr>
            <a:r>
              <a:rPr lang="en-US" dirty="0" smtClean="0"/>
              <a:t>	</a:t>
            </a:r>
            <a:r>
              <a:rPr lang="en-US" dirty="0" err="1" smtClean="0"/>
              <a:t>Draw_BG</a:t>
            </a:r>
            <a:r>
              <a:rPr lang="en-US" dirty="0"/>
              <a:t>()</a:t>
            </a:r>
            <a:endParaRPr lang="en-IN" dirty="0"/>
          </a:p>
          <a:p>
            <a:pPr marL="0" indent="0">
              <a:buNone/>
            </a:pPr>
            <a:r>
              <a:rPr lang="en-US" dirty="0" smtClean="0"/>
              <a:t>	</a:t>
            </a:r>
            <a:r>
              <a:rPr lang="en-US" dirty="0" err="1" smtClean="0"/>
              <a:t>Draw_Warrior</a:t>
            </a:r>
            <a:r>
              <a:rPr lang="en-US" dirty="0"/>
              <a:t>()</a:t>
            </a:r>
            <a:endParaRPr lang="en-IN" dirty="0"/>
          </a:p>
          <a:p>
            <a:pPr marL="0" indent="0">
              <a:buNone/>
            </a:pPr>
            <a:r>
              <a:rPr lang="en-US" dirty="0" smtClean="0"/>
              <a:t>	</a:t>
            </a:r>
            <a:r>
              <a:rPr lang="en-US" dirty="0" err="1" smtClean="0"/>
              <a:t>Draw_Wizard</a:t>
            </a:r>
            <a:r>
              <a:rPr lang="en-US" dirty="0"/>
              <a:t>()</a:t>
            </a:r>
            <a:endParaRPr lang="en-IN" dirty="0"/>
          </a:p>
          <a:p>
            <a:pPr marL="0" indent="0">
              <a:buNone/>
            </a:pPr>
            <a:r>
              <a:rPr lang="en-US" dirty="0" smtClean="0"/>
              <a:t>	</a:t>
            </a:r>
            <a:r>
              <a:rPr lang="en-US" dirty="0" err="1" smtClean="0"/>
              <a:t>Draw_health</a:t>
            </a:r>
            <a:r>
              <a:rPr lang="en-US" dirty="0" smtClean="0"/>
              <a:t> </a:t>
            </a:r>
            <a:r>
              <a:rPr lang="en-US" dirty="0"/>
              <a:t>bar()</a:t>
            </a:r>
            <a:endParaRPr lang="en-IN" dirty="0"/>
          </a:p>
          <a:p>
            <a:pPr marL="0" indent="0">
              <a:buNone/>
            </a:pPr>
            <a:r>
              <a:rPr lang="en-US" dirty="0" smtClean="0"/>
              <a:t>	WHILE </a:t>
            </a:r>
            <a:r>
              <a:rPr lang="en-US" dirty="0"/>
              <a:t>Warrior or Wizard is ALIVE:</a:t>
            </a:r>
            <a:endParaRPr lang="en-IN" dirty="0"/>
          </a:p>
          <a:p>
            <a:pPr marL="0" indent="0">
              <a:buNone/>
            </a:pPr>
            <a:r>
              <a:rPr lang="en-US" dirty="0"/>
              <a:t>		</a:t>
            </a:r>
            <a:r>
              <a:rPr lang="en-US" dirty="0" err="1"/>
              <a:t>Get_Warrior_input</a:t>
            </a:r>
            <a:r>
              <a:rPr lang="en-US" dirty="0"/>
              <a:t>()</a:t>
            </a:r>
            <a:endParaRPr lang="en-IN" dirty="0"/>
          </a:p>
          <a:p>
            <a:pPr marL="0" indent="0">
              <a:buNone/>
            </a:pPr>
            <a:r>
              <a:rPr lang="en-US" dirty="0"/>
              <a:t>		</a:t>
            </a:r>
            <a:r>
              <a:rPr lang="en-US" dirty="0" err="1"/>
              <a:t>Get_Wizard_input</a:t>
            </a:r>
            <a:r>
              <a:rPr lang="en-US" dirty="0"/>
              <a:t>()</a:t>
            </a:r>
            <a:endParaRPr lang="en-IN" dirty="0"/>
          </a:p>
          <a:p>
            <a:pPr marL="0" indent="0">
              <a:buNone/>
            </a:pPr>
            <a:r>
              <a:rPr lang="en-US" dirty="0"/>
              <a:t>		continue</a:t>
            </a:r>
            <a:endParaRPr lang="en-IN" dirty="0"/>
          </a:p>
          <a:p>
            <a:pPr marL="0" indent="0">
              <a:buNone/>
            </a:pPr>
            <a:r>
              <a:rPr lang="en-US" dirty="0"/>
              <a:t>		If </a:t>
            </a:r>
            <a:r>
              <a:rPr lang="en-US" dirty="0" err="1"/>
              <a:t>Warrior_Health_bar</a:t>
            </a:r>
            <a:r>
              <a:rPr lang="en-US" dirty="0"/>
              <a:t> ==0:</a:t>
            </a:r>
            <a:endParaRPr lang="en-IN" dirty="0"/>
          </a:p>
          <a:p>
            <a:pPr marL="0" indent="0">
              <a:buNone/>
            </a:pPr>
            <a:r>
              <a:rPr lang="en-US" dirty="0"/>
              <a:t>			Print(“WIZARD VICTORY”)</a:t>
            </a:r>
            <a:endParaRPr lang="en-IN" dirty="0"/>
          </a:p>
          <a:p>
            <a:pPr marL="0" indent="0">
              <a:buNone/>
            </a:pPr>
            <a:r>
              <a:rPr lang="en-US" dirty="0"/>
              <a:t>		If </a:t>
            </a:r>
            <a:r>
              <a:rPr lang="en-US" dirty="0" err="1"/>
              <a:t>Wizard_Health_bar</a:t>
            </a:r>
            <a:r>
              <a:rPr lang="en-US" dirty="0"/>
              <a:t>==0:</a:t>
            </a:r>
            <a:endParaRPr lang="en-IN" dirty="0"/>
          </a:p>
          <a:p>
            <a:pPr marL="0" indent="0">
              <a:buNone/>
            </a:pPr>
            <a:r>
              <a:rPr lang="en-US" dirty="0"/>
              <a:t>			Print(“WARRIOR VICTORY”)</a:t>
            </a:r>
            <a:endParaRPr lang="en-IN" dirty="0"/>
          </a:p>
          <a:p>
            <a:endParaRPr lang="en-IN" dirty="0"/>
          </a:p>
        </p:txBody>
      </p:sp>
    </p:spTree>
    <p:extLst>
      <p:ext uri="{BB962C8B-B14F-4D97-AF65-F5344CB8AC3E}">
        <p14:creationId xmlns:p14="http://schemas.microsoft.com/office/powerpoint/2010/main" val="1764448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85" y="809203"/>
            <a:ext cx="10859511" cy="1132885"/>
          </a:xfrm>
        </p:spPr>
        <p:txBody>
          <a:bodyPr/>
          <a:lstStyle/>
          <a:p>
            <a:r>
              <a:rPr lang="en-US" sz="4400" dirty="0" smtClean="0">
                <a:solidFill>
                  <a:schemeClr val="bg1"/>
                </a:solidFill>
              </a:rPr>
              <a:t>ALGORITHM OF THE WARRIOR(PLAYER1)</a:t>
            </a:r>
            <a:endParaRPr lang="en-IN" sz="4400" dirty="0">
              <a:solidFill>
                <a:schemeClr val="bg1"/>
              </a:solidFill>
            </a:endParaRPr>
          </a:p>
        </p:txBody>
      </p:sp>
      <p:sp>
        <p:nvSpPr>
          <p:cNvPr id="3" name="Content Placeholder 2"/>
          <p:cNvSpPr>
            <a:spLocks noGrp="1"/>
          </p:cNvSpPr>
          <p:nvPr>
            <p:ph idx="1"/>
          </p:nvPr>
        </p:nvSpPr>
        <p:spPr>
          <a:xfrm>
            <a:off x="420786" y="2419519"/>
            <a:ext cx="11409770" cy="4438481"/>
          </a:xfrm>
        </p:spPr>
        <p:txBody>
          <a:bodyPr>
            <a:normAutofit fontScale="85000" lnSpcReduction="20000"/>
          </a:bodyPr>
          <a:lstStyle/>
          <a:p>
            <a:pPr marL="0" indent="0">
              <a:buNone/>
            </a:pPr>
            <a:r>
              <a:rPr lang="en-US" dirty="0"/>
              <a:t>STEP 1 :	Start</a:t>
            </a:r>
            <a:endParaRPr lang="en-IN" dirty="0"/>
          </a:p>
          <a:p>
            <a:pPr marL="0" indent="0">
              <a:buNone/>
            </a:pPr>
            <a:r>
              <a:rPr lang="en-US" dirty="0"/>
              <a:t>STEP 2 :	If health bar of warrior == 0</a:t>
            </a:r>
            <a:endParaRPr lang="en-IN" dirty="0"/>
          </a:p>
          <a:p>
            <a:pPr marL="0" indent="0">
              <a:buNone/>
            </a:pPr>
            <a:r>
              <a:rPr lang="en-US" dirty="0"/>
              <a:t>			return wizard victory</a:t>
            </a:r>
            <a:endParaRPr lang="en-IN" dirty="0"/>
          </a:p>
          <a:p>
            <a:pPr marL="0" indent="0">
              <a:buNone/>
            </a:pPr>
            <a:r>
              <a:rPr lang="en-US" dirty="0"/>
              <a:t>		else </a:t>
            </a:r>
            <a:endParaRPr lang="en-IN" dirty="0"/>
          </a:p>
          <a:p>
            <a:pPr marL="0" indent="0">
              <a:buNone/>
            </a:pPr>
            <a:r>
              <a:rPr lang="en-US" dirty="0"/>
              <a:t>			</a:t>
            </a:r>
            <a:r>
              <a:rPr lang="en-US" dirty="0" smtClean="0"/>
              <a:t>continue</a:t>
            </a:r>
          </a:p>
          <a:p>
            <a:pPr marL="0" indent="0">
              <a:buNone/>
            </a:pPr>
            <a:r>
              <a:rPr lang="en-US" dirty="0"/>
              <a:t>STEP 3 :	</a:t>
            </a:r>
            <a:r>
              <a:rPr lang="en-US" dirty="0" err="1"/>
              <a:t>Get_Warrior_Input</a:t>
            </a:r>
            <a:r>
              <a:rPr lang="en-US" dirty="0"/>
              <a:t>:</a:t>
            </a:r>
            <a:endParaRPr lang="en-IN" dirty="0"/>
          </a:p>
          <a:p>
            <a:pPr marL="0" indent="0">
              <a:buNone/>
            </a:pPr>
            <a:r>
              <a:rPr lang="en-US" dirty="0"/>
              <a:t>			If  Warrior _Input ==W:</a:t>
            </a:r>
            <a:endParaRPr lang="en-IN" dirty="0"/>
          </a:p>
          <a:p>
            <a:pPr marL="0" indent="0">
              <a:buNone/>
            </a:pPr>
            <a:r>
              <a:rPr lang="en-US" dirty="0"/>
              <a:t>				JUMP()</a:t>
            </a:r>
            <a:endParaRPr lang="en-IN" dirty="0"/>
          </a:p>
          <a:p>
            <a:pPr marL="0" indent="0">
              <a:buNone/>
            </a:pPr>
            <a:r>
              <a:rPr lang="en-US" dirty="0"/>
              <a:t>			</a:t>
            </a:r>
            <a:r>
              <a:rPr lang="en-US" dirty="0" err="1"/>
              <a:t>Elif</a:t>
            </a:r>
            <a:r>
              <a:rPr lang="en-US" dirty="0"/>
              <a:t>  Warrior _Input ==A:</a:t>
            </a:r>
            <a:endParaRPr lang="en-IN" dirty="0"/>
          </a:p>
          <a:p>
            <a:pPr marL="0" indent="0">
              <a:buNone/>
            </a:pPr>
            <a:r>
              <a:rPr lang="en-US" dirty="0"/>
              <a:t>				MOVE_LEFT()</a:t>
            </a:r>
            <a:endParaRPr lang="en-IN" dirty="0"/>
          </a:p>
          <a:p>
            <a:pPr marL="0" indent="0">
              <a:buNone/>
            </a:pPr>
            <a:r>
              <a:rPr lang="en-US" dirty="0"/>
              <a:t>			</a:t>
            </a:r>
            <a:r>
              <a:rPr lang="en-US" dirty="0" err="1"/>
              <a:t>Elif</a:t>
            </a:r>
            <a:r>
              <a:rPr lang="en-US" dirty="0"/>
              <a:t>  Warrior </a:t>
            </a:r>
            <a:r>
              <a:rPr lang="en-US" dirty="0" err="1"/>
              <a:t>r_Input</a:t>
            </a:r>
            <a:r>
              <a:rPr lang="en-US" dirty="0"/>
              <a:t> == D:</a:t>
            </a:r>
            <a:endParaRPr lang="en-IN" dirty="0"/>
          </a:p>
          <a:p>
            <a:pPr marL="0" indent="0">
              <a:buNone/>
            </a:pPr>
            <a:r>
              <a:rPr lang="en-US" dirty="0"/>
              <a:t>				MOVE_RIGHT()</a:t>
            </a:r>
            <a:endParaRPr lang="en-IN" dirty="0"/>
          </a:p>
          <a:p>
            <a:pPr marL="0" indent="0">
              <a:buNone/>
            </a:pPr>
            <a:r>
              <a:rPr lang="en-US" dirty="0"/>
              <a:t>			</a:t>
            </a:r>
            <a:r>
              <a:rPr lang="en-US" dirty="0" err="1"/>
              <a:t>Elif</a:t>
            </a:r>
            <a:r>
              <a:rPr lang="en-US" dirty="0"/>
              <a:t>  Warrior _Input = = E:</a:t>
            </a:r>
            <a:endParaRPr lang="en-IN" dirty="0"/>
          </a:p>
          <a:p>
            <a:pPr marL="0" indent="0">
              <a:buNone/>
            </a:pPr>
            <a:r>
              <a:rPr lang="en-US" dirty="0"/>
              <a:t>				ATTACK()</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36332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706" y="979137"/>
            <a:ext cx="10908064" cy="809203"/>
          </a:xfrm>
        </p:spPr>
        <p:txBody>
          <a:bodyPr/>
          <a:lstStyle/>
          <a:p>
            <a:r>
              <a:rPr lang="en-US" dirty="0">
                <a:solidFill>
                  <a:schemeClr val="bg1"/>
                </a:solidFill>
              </a:rPr>
              <a:t>ALGORITHM OF THE WARRIOR(PLAYER1</a:t>
            </a:r>
            <a:r>
              <a:rPr lang="en-US" dirty="0" smtClean="0">
                <a:solidFill>
                  <a:schemeClr val="bg1"/>
                </a:solidFill>
              </a:rPr>
              <a:t>) CONTD</a:t>
            </a:r>
            <a:endParaRPr lang="en-IN" dirty="0">
              <a:solidFill>
                <a:schemeClr val="bg1"/>
              </a:solidFill>
            </a:endParaRPr>
          </a:p>
        </p:txBody>
      </p:sp>
      <p:sp>
        <p:nvSpPr>
          <p:cNvPr id="3" name="Content Placeholder 2"/>
          <p:cNvSpPr>
            <a:spLocks noGrp="1"/>
          </p:cNvSpPr>
          <p:nvPr>
            <p:ph idx="1"/>
          </p:nvPr>
        </p:nvSpPr>
        <p:spPr>
          <a:xfrm>
            <a:off x="501706" y="2290046"/>
            <a:ext cx="11231745" cy="3729754"/>
          </a:xfrm>
        </p:spPr>
        <p:txBody>
          <a:bodyPr/>
          <a:lstStyle/>
          <a:p>
            <a:pPr marL="0" indent="0">
              <a:buNone/>
            </a:pPr>
            <a:r>
              <a:rPr lang="en-US" dirty="0"/>
              <a:t>STEP 4 :	If  WIZARD.ATTACK.COLLIDERECT(WARRIOR.RECT):</a:t>
            </a:r>
            <a:endParaRPr lang="en-IN" dirty="0"/>
          </a:p>
          <a:p>
            <a:pPr marL="0" indent="0">
              <a:buNone/>
            </a:pPr>
            <a:r>
              <a:rPr lang="en-US" dirty="0"/>
              <a:t>					</a:t>
            </a:r>
            <a:r>
              <a:rPr lang="en-US" dirty="0" err="1"/>
              <a:t>Warrior_Health_bar</a:t>
            </a:r>
            <a:r>
              <a:rPr lang="en-US" dirty="0"/>
              <a:t> - = 20</a:t>
            </a:r>
            <a:endParaRPr lang="en-IN" dirty="0"/>
          </a:p>
          <a:p>
            <a:pPr marL="0" indent="0">
              <a:buNone/>
            </a:pPr>
            <a:r>
              <a:rPr lang="en-US" dirty="0"/>
              <a:t>		else</a:t>
            </a:r>
            <a:endParaRPr lang="en-IN" dirty="0"/>
          </a:p>
          <a:p>
            <a:pPr marL="0" indent="0">
              <a:buNone/>
            </a:pPr>
            <a:r>
              <a:rPr lang="en-US" dirty="0"/>
              <a:t>                       		  </a:t>
            </a:r>
            <a:r>
              <a:rPr lang="en-US" dirty="0" smtClean="0"/>
              <a:t>CONTINUE</a:t>
            </a:r>
            <a:r>
              <a:rPr lang="en-US" dirty="0"/>
              <a:t>	</a:t>
            </a:r>
            <a:endParaRPr lang="en-IN" dirty="0"/>
          </a:p>
          <a:p>
            <a:pPr marL="0" indent="0">
              <a:buNone/>
            </a:pPr>
            <a:r>
              <a:rPr lang="en-US" dirty="0"/>
              <a:t>	</a:t>
            </a:r>
            <a:endParaRPr lang="en-IN" dirty="0"/>
          </a:p>
          <a:p>
            <a:pPr marL="0" indent="0">
              <a:buNone/>
            </a:pPr>
            <a:r>
              <a:rPr lang="en-US" dirty="0"/>
              <a:t>STEP 5 :	return</a:t>
            </a:r>
            <a:endParaRPr lang="en-IN" dirty="0"/>
          </a:p>
          <a:p>
            <a:pPr marL="0" indent="0">
              <a:buNone/>
            </a:pPr>
            <a:endParaRPr lang="en-IN" dirty="0"/>
          </a:p>
        </p:txBody>
      </p:sp>
    </p:spTree>
    <p:extLst>
      <p:ext uri="{BB962C8B-B14F-4D97-AF65-F5344CB8AC3E}">
        <p14:creationId xmlns:p14="http://schemas.microsoft.com/office/powerpoint/2010/main" val="2400705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FLOWCHART OF THE </a:t>
            </a:r>
            <a:r>
              <a:rPr lang="en-US" dirty="0" smtClean="0">
                <a:solidFill>
                  <a:schemeClr val="bg1"/>
                </a:solidFill>
              </a:rPr>
              <a:t>WARRIOR</a:t>
            </a:r>
            <a:endParaRPr lang="en-IN" dirty="0">
              <a:solidFill>
                <a:schemeClr val="bg1"/>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032885" y="2306230"/>
            <a:ext cx="4126230" cy="4551770"/>
          </a:xfrm>
          <a:prstGeom prst="rect">
            <a:avLst/>
          </a:prstGeom>
        </p:spPr>
      </p:pic>
    </p:spTree>
    <p:extLst>
      <p:ext uri="{BB962C8B-B14F-4D97-AF65-F5344CB8AC3E}">
        <p14:creationId xmlns:p14="http://schemas.microsoft.com/office/powerpoint/2010/main" val="2426026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099" y="817296"/>
            <a:ext cx="10260701" cy="809204"/>
          </a:xfrm>
        </p:spPr>
        <p:txBody>
          <a:bodyPr/>
          <a:lstStyle/>
          <a:p>
            <a:r>
              <a:rPr lang="en-US" dirty="0">
                <a:solidFill>
                  <a:schemeClr val="bg1"/>
                </a:solidFill>
              </a:rPr>
              <a:t>PSEUDO CODE OF THE </a:t>
            </a:r>
            <a:r>
              <a:rPr lang="en-US" dirty="0" smtClean="0">
                <a:solidFill>
                  <a:schemeClr val="bg1"/>
                </a:solidFill>
              </a:rPr>
              <a:t>WARRIOR(PLAYER1)</a:t>
            </a:r>
            <a:endParaRPr lang="en-IN" dirty="0">
              <a:solidFill>
                <a:schemeClr val="bg1"/>
              </a:solidFill>
            </a:endParaRPr>
          </a:p>
        </p:txBody>
      </p:sp>
      <p:sp>
        <p:nvSpPr>
          <p:cNvPr id="3" name="Content Placeholder 2"/>
          <p:cNvSpPr>
            <a:spLocks noGrp="1"/>
          </p:cNvSpPr>
          <p:nvPr>
            <p:ph idx="1"/>
          </p:nvPr>
        </p:nvSpPr>
        <p:spPr>
          <a:xfrm>
            <a:off x="712099" y="2281955"/>
            <a:ext cx="10730039" cy="4576046"/>
          </a:xfrm>
        </p:spPr>
        <p:txBody>
          <a:bodyPr>
            <a:normAutofit fontScale="70000" lnSpcReduction="20000"/>
          </a:bodyPr>
          <a:lstStyle/>
          <a:p>
            <a:pPr marL="0" indent="0">
              <a:buNone/>
            </a:pPr>
            <a:r>
              <a:rPr lang="en-US" dirty="0"/>
              <a:t>Warrior ()</a:t>
            </a:r>
            <a:endParaRPr lang="en-IN" dirty="0"/>
          </a:p>
          <a:p>
            <a:pPr marL="0" indent="0">
              <a:buNone/>
            </a:pPr>
            <a:r>
              <a:rPr lang="en-US" dirty="0"/>
              <a:t>While </a:t>
            </a:r>
            <a:r>
              <a:rPr lang="en-US" dirty="0" err="1"/>
              <a:t>Warrior_Health_bar</a:t>
            </a:r>
            <a:r>
              <a:rPr lang="en-US" dirty="0"/>
              <a:t>!= zero:</a:t>
            </a:r>
            <a:endParaRPr lang="en-IN" dirty="0"/>
          </a:p>
          <a:p>
            <a:pPr marL="0" indent="0">
              <a:buNone/>
            </a:pPr>
            <a:r>
              <a:rPr lang="en-US" dirty="0"/>
              <a:t>	I=</a:t>
            </a:r>
            <a:r>
              <a:rPr lang="en-US" dirty="0" err="1"/>
              <a:t>Get_User_Input</a:t>
            </a:r>
            <a:r>
              <a:rPr lang="en-US" dirty="0"/>
              <a:t>()</a:t>
            </a:r>
            <a:endParaRPr lang="en-IN" dirty="0"/>
          </a:p>
          <a:p>
            <a:pPr marL="0" indent="0">
              <a:buNone/>
            </a:pPr>
            <a:r>
              <a:rPr lang="en-US" dirty="0"/>
              <a:t>	If(</a:t>
            </a:r>
            <a:r>
              <a:rPr lang="en-US" dirty="0" err="1"/>
              <a:t>i</a:t>
            </a:r>
            <a:r>
              <a:rPr lang="en-US" dirty="0"/>
              <a:t>==W)</a:t>
            </a:r>
            <a:endParaRPr lang="en-IN" dirty="0"/>
          </a:p>
          <a:p>
            <a:pPr marL="0" indent="0">
              <a:buNone/>
            </a:pPr>
            <a:r>
              <a:rPr lang="en-US" dirty="0"/>
              <a:t>		JUMP()</a:t>
            </a:r>
            <a:endParaRPr lang="en-IN" dirty="0"/>
          </a:p>
          <a:p>
            <a:pPr marL="0" indent="0">
              <a:buNone/>
            </a:pPr>
            <a:r>
              <a:rPr lang="en-US" dirty="0"/>
              <a:t>	</a:t>
            </a:r>
            <a:r>
              <a:rPr lang="en-US" dirty="0" err="1"/>
              <a:t>Elif</a:t>
            </a:r>
            <a:r>
              <a:rPr lang="en-US" dirty="0"/>
              <a:t>(I==A)</a:t>
            </a:r>
            <a:endParaRPr lang="en-IN" dirty="0"/>
          </a:p>
          <a:p>
            <a:pPr marL="0" indent="0">
              <a:buNone/>
            </a:pPr>
            <a:r>
              <a:rPr lang="en-US" dirty="0"/>
              <a:t>		MOVE_RIGHT()</a:t>
            </a:r>
            <a:endParaRPr lang="en-IN" dirty="0"/>
          </a:p>
          <a:p>
            <a:pPr marL="0" indent="0">
              <a:buNone/>
            </a:pPr>
            <a:r>
              <a:rPr lang="en-US" dirty="0"/>
              <a:t>	</a:t>
            </a:r>
            <a:r>
              <a:rPr lang="en-US" dirty="0" err="1"/>
              <a:t>Elif</a:t>
            </a:r>
            <a:r>
              <a:rPr lang="en-US" dirty="0"/>
              <a:t>(I==D)</a:t>
            </a:r>
            <a:endParaRPr lang="en-IN" dirty="0"/>
          </a:p>
          <a:p>
            <a:pPr marL="0" indent="0">
              <a:buNone/>
            </a:pPr>
            <a:r>
              <a:rPr lang="en-US" dirty="0"/>
              <a:t>		MOVE_LEFT()</a:t>
            </a:r>
            <a:endParaRPr lang="en-IN" dirty="0"/>
          </a:p>
          <a:p>
            <a:pPr marL="0" indent="0">
              <a:buNone/>
            </a:pPr>
            <a:r>
              <a:rPr lang="en-US" dirty="0"/>
              <a:t>	</a:t>
            </a:r>
            <a:r>
              <a:rPr lang="en-US" dirty="0" err="1"/>
              <a:t>Elif</a:t>
            </a:r>
            <a:r>
              <a:rPr lang="en-US" dirty="0"/>
              <a:t>(I==E)</a:t>
            </a:r>
            <a:endParaRPr lang="en-IN" dirty="0"/>
          </a:p>
          <a:p>
            <a:pPr marL="0" indent="0">
              <a:buNone/>
            </a:pPr>
            <a:r>
              <a:rPr lang="en-US" dirty="0"/>
              <a:t>		ATTACK()</a:t>
            </a:r>
            <a:endParaRPr lang="en-IN" dirty="0"/>
          </a:p>
          <a:p>
            <a:pPr marL="0" indent="0">
              <a:buNone/>
            </a:pPr>
            <a:r>
              <a:rPr lang="en-US" dirty="0"/>
              <a:t>If  WIZARD.ATTACK.COLLIDERECT(WARRIOR.RECT):</a:t>
            </a:r>
            <a:endParaRPr lang="en-IN" dirty="0"/>
          </a:p>
          <a:p>
            <a:pPr marL="0" indent="0">
              <a:buNone/>
            </a:pPr>
            <a:r>
              <a:rPr lang="en-US" dirty="0"/>
              <a:t>	</a:t>
            </a:r>
            <a:r>
              <a:rPr lang="en-US" dirty="0" err="1"/>
              <a:t>Warrior_Health_Bar</a:t>
            </a:r>
            <a:r>
              <a:rPr lang="en-US" dirty="0"/>
              <a:t>-=20</a:t>
            </a:r>
            <a:endParaRPr lang="en-IN" dirty="0"/>
          </a:p>
          <a:p>
            <a:pPr marL="0" indent="0">
              <a:buNone/>
            </a:pPr>
            <a:r>
              <a:rPr lang="en-US" dirty="0"/>
              <a:t>Else</a:t>
            </a:r>
            <a:endParaRPr lang="en-IN" dirty="0"/>
          </a:p>
          <a:p>
            <a:pPr marL="0" indent="0">
              <a:buNone/>
            </a:pPr>
            <a:r>
              <a:rPr lang="en-US" dirty="0"/>
              <a:t>	Continue</a:t>
            </a:r>
            <a:endParaRPr lang="en-IN" dirty="0"/>
          </a:p>
          <a:p>
            <a:pPr marL="0" indent="0">
              <a:buNone/>
            </a:pPr>
            <a:r>
              <a:rPr lang="en-US" dirty="0"/>
              <a:t>Return</a:t>
            </a:r>
            <a:endParaRPr lang="en-IN" dirty="0"/>
          </a:p>
          <a:p>
            <a:endParaRPr lang="en-IN" dirty="0"/>
          </a:p>
        </p:txBody>
      </p:sp>
    </p:spTree>
    <p:extLst>
      <p:ext uri="{BB962C8B-B14F-4D97-AF65-F5344CB8AC3E}">
        <p14:creationId xmlns:p14="http://schemas.microsoft.com/office/powerpoint/2010/main" val="2996850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IN" dirty="0"/>
          </a:p>
        </p:txBody>
      </p:sp>
      <p:graphicFrame>
        <p:nvGraphicFramePr>
          <p:cNvPr id="10" name="Table 9"/>
          <p:cNvGraphicFramePr>
            <a:graphicFrameLocks noGrp="1"/>
          </p:cNvGraphicFramePr>
          <p:nvPr>
            <p:extLst>
              <p:ext uri="{D42A27DB-BD31-4B8C-83A1-F6EECF244321}">
                <p14:modId xmlns:p14="http://schemas.microsoft.com/office/powerpoint/2010/main" val="3105535314"/>
              </p:ext>
            </p:extLst>
          </p:nvPr>
        </p:nvGraphicFramePr>
        <p:xfrm>
          <a:off x="478330" y="2597018"/>
          <a:ext cx="11222753" cy="3484237"/>
        </p:xfrm>
        <a:graphic>
          <a:graphicData uri="http://schemas.openxmlformats.org/drawingml/2006/table">
            <a:tbl>
              <a:tblPr firstRow="1" bandRow="1">
                <a:tableStyleId>{D7AC3CCA-C797-4891-BE02-D94E43425B78}</a:tableStyleId>
              </a:tblPr>
              <a:tblGrid>
                <a:gridCol w="4336431"/>
                <a:gridCol w="1391830"/>
                <a:gridCol w="4062202"/>
                <a:gridCol w="1432290"/>
              </a:tblGrid>
              <a:tr h="720717">
                <a:tc>
                  <a:txBody>
                    <a:bodyPr/>
                    <a:lstStyle/>
                    <a:p>
                      <a:r>
                        <a:rPr lang="en-US" b="0" dirty="0" smtClean="0"/>
                        <a:t>Area of Internship</a:t>
                      </a:r>
                      <a:endParaRPr lang="en-IN" b="0" dirty="0"/>
                    </a:p>
                  </a:txBody>
                  <a:tcPr/>
                </a:tc>
                <a:tc>
                  <a:txBody>
                    <a:bodyPr/>
                    <a:lstStyle/>
                    <a:p>
                      <a:r>
                        <a:rPr lang="en-US" b="0" dirty="0" smtClean="0"/>
                        <a:t>Slide 3</a:t>
                      </a:r>
                      <a:endParaRPr lang="en-IN"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t>Algorithm, Flowchart &amp; Pseudo code of the game</a:t>
                      </a:r>
                    </a:p>
                  </a:txBody>
                  <a:tcPr/>
                </a:tc>
                <a:tc>
                  <a:txBody>
                    <a:bodyPr/>
                    <a:lstStyle/>
                    <a:p>
                      <a:r>
                        <a:rPr lang="en-US" b="0" dirty="0" smtClean="0"/>
                        <a:t>Slide 13</a:t>
                      </a:r>
                      <a:endParaRPr lang="en-IN" dirty="0"/>
                    </a:p>
                  </a:txBody>
                  <a:tcPr/>
                </a:tc>
              </a:tr>
              <a:tr h="370840">
                <a:tc>
                  <a:txBody>
                    <a:bodyPr/>
                    <a:lstStyle/>
                    <a:p>
                      <a:r>
                        <a:rPr lang="en-US" dirty="0" smtClean="0"/>
                        <a:t>Introduction</a:t>
                      </a:r>
                      <a:endParaRPr lang="en-IN" dirty="0"/>
                    </a:p>
                  </a:txBody>
                  <a:tcPr/>
                </a:tc>
                <a:tc>
                  <a:txBody>
                    <a:bodyPr/>
                    <a:lstStyle/>
                    <a:p>
                      <a:r>
                        <a:rPr lang="en-US" b="0" dirty="0" smtClean="0"/>
                        <a:t>Slide 4</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t>Algorithm, Flowchart &amp; Pseudo code of the warrior(Player</a:t>
                      </a:r>
                      <a:r>
                        <a:rPr lang="en-US" b="0" baseline="0" dirty="0" smtClean="0"/>
                        <a:t> 1)</a:t>
                      </a:r>
                      <a:endParaRPr lang="en-IN" dirty="0" smtClean="0"/>
                    </a:p>
                  </a:txBody>
                  <a:tcPr/>
                </a:tc>
                <a:tc>
                  <a:txBody>
                    <a:bodyPr/>
                    <a:lstStyle/>
                    <a:p>
                      <a:r>
                        <a:rPr lang="en-US" b="0" dirty="0" smtClean="0"/>
                        <a:t>Slide 17</a:t>
                      </a:r>
                      <a:endParaRPr lang="en-IN" dirty="0"/>
                    </a:p>
                  </a:txBody>
                  <a:tcPr/>
                </a:tc>
              </a:tr>
              <a:tr h="370840">
                <a:tc>
                  <a:txBody>
                    <a:bodyPr/>
                    <a:lstStyle/>
                    <a:p>
                      <a:r>
                        <a:rPr lang="en-US" dirty="0" smtClean="0"/>
                        <a:t>AI based</a:t>
                      </a:r>
                      <a:r>
                        <a:rPr lang="en-US" baseline="0" dirty="0" smtClean="0"/>
                        <a:t> Gaming engine</a:t>
                      </a:r>
                      <a:endParaRPr lang="en-IN" dirty="0"/>
                    </a:p>
                  </a:txBody>
                  <a:tcPr/>
                </a:tc>
                <a:tc>
                  <a:txBody>
                    <a:bodyPr/>
                    <a:lstStyle/>
                    <a:p>
                      <a:r>
                        <a:rPr lang="en-US" b="0" dirty="0" smtClean="0"/>
                        <a:t>Slide 5</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Algorithm, Flowchart &amp; Pseudo code of the wizard(Player 2)</a:t>
                      </a:r>
                    </a:p>
                  </a:txBody>
                  <a:tcPr/>
                </a:tc>
                <a:tc>
                  <a:txBody>
                    <a:bodyPr/>
                    <a:lstStyle/>
                    <a:p>
                      <a:r>
                        <a:rPr lang="en-US" b="0" dirty="0" smtClean="0"/>
                        <a:t>Slide 21</a:t>
                      </a:r>
                      <a:endParaRPr lang="en-IN" dirty="0"/>
                    </a:p>
                  </a:txBody>
                  <a:tcPr/>
                </a:tc>
              </a:tr>
              <a:tr h="370840">
                <a:tc>
                  <a:txBody>
                    <a:bodyPr/>
                    <a:lstStyle/>
                    <a:p>
                      <a:r>
                        <a:rPr lang="en-US" dirty="0" smtClean="0"/>
                        <a:t>Title of the game</a:t>
                      </a:r>
                      <a:endParaRPr lang="en-IN" dirty="0"/>
                    </a:p>
                  </a:txBody>
                  <a:tcPr/>
                </a:tc>
                <a:tc>
                  <a:txBody>
                    <a:bodyPr/>
                    <a:lstStyle/>
                    <a:p>
                      <a:r>
                        <a:rPr lang="en-US" b="0" dirty="0" smtClean="0"/>
                        <a:t>Slide 7</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Screenshots of the</a:t>
                      </a:r>
                      <a:r>
                        <a:rPr lang="en-US" baseline="0" dirty="0" smtClean="0"/>
                        <a:t> game</a:t>
                      </a:r>
                      <a:endParaRPr lang="en-IN" dirty="0" smtClean="0"/>
                    </a:p>
                  </a:txBody>
                  <a:tcPr/>
                </a:tc>
                <a:tc>
                  <a:txBody>
                    <a:bodyPr/>
                    <a:lstStyle/>
                    <a:p>
                      <a:r>
                        <a:rPr lang="en-US" b="0" dirty="0" smtClean="0"/>
                        <a:t>Slide 25</a:t>
                      </a:r>
                      <a:endParaRPr lang="en-IN" dirty="0"/>
                    </a:p>
                  </a:txBody>
                  <a:tcPr/>
                </a:tc>
              </a:tr>
              <a:tr h="370840">
                <a:tc>
                  <a:txBody>
                    <a:bodyPr/>
                    <a:lstStyle/>
                    <a:p>
                      <a:r>
                        <a:rPr lang="en-US" dirty="0" smtClean="0"/>
                        <a:t>Storyline</a:t>
                      </a:r>
                      <a:endParaRPr lang="en-IN" dirty="0"/>
                    </a:p>
                  </a:txBody>
                  <a:tcPr/>
                </a:tc>
                <a:tc>
                  <a:txBody>
                    <a:bodyPr/>
                    <a:lstStyle/>
                    <a:p>
                      <a:r>
                        <a:rPr lang="en-US" b="0" dirty="0" smtClean="0"/>
                        <a:t>Slide 8</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Internship activity</a:t>
                      </a:r>
                      <a:endParaRPr lang="en-IN" dirty="0" smtClean="0"/>
                    </a:p>
                  </a:txBody>
                  <a:tcPr/>
                </a:tc>
                <a:tc>
                  <a:txBody>
                    <a:bodyPr/>
                    <a:lstStyle/>
                    <a:p>
                      <a:r>
                        <a:rPr lang="en-US" b="0" dirty="0" smtClean="0"/>
                        <a:t>Slide 32</a:t>
                      </a:r>
                      <a:endParaRPr lang="en-IN" dirty="0"/>
                    </a:p>
                  </a:txBody>
                  <a:tcPr/>
                </a:tc>
              </a:tr>
              <a:tr h="370840">
                <a:tc>
                  <a:txBody>
                    <a:bodyPr/>
                    <a:lstStyle/>
                    <a:p>
                      <a:r>
                        <a:rPr lang="en-US" dirty="0" smtClean="0"/>
                        <a:t>Character and background features</a:t>
                      </a:r>
                      <a:endParaRPr lang="en-IN" dirty="0"/>
                    </a:p>
                  </a:txBody>
                  <a:tcPr/>
                </a:tc>
                <a:tc>
                  <a:txBody>
                    <a:bodyPr/>
                    <a:lstStyle/>
                    <a:p>
                      <a:r>
                        <a:rPr lang="en-US" b="0" dirty="0" smtClean="0"/>
                        <a:t>Slide 9</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Key takeaways of the Internship</a:t>
                      </a:r>
                      <a:endParaRPr lang="en-IN" dirty="0" smtClean="0"/>
                    </a:p>
                  </a:txBody>
                  <a:tcPr/>
                </a:tc>
                <a:tc>
                  <a:txBody>
                    <a:bodyPr/>
                    <a:lstStyle/>
                    <a:p>
                      <a:r>
                        <a:rPr lang="en-US" b="0" dirty="0" smtClean="0"/>
                        <a:t>Slide 33</a:t>
                      </a:r>
                      <a:endParaRPr lang="en-IN" dirty="0"/>
                    </a:p>
                  </a:txBody>
                  <a:tcPr/>
                </a:tc>
              </a:tr>
              <a:tr h="370840">
                <a:tc>
                  <a:txBody>
                    <a:bodyPr/>
                    <a:lstStyle/>
                    <a:p>
                      <a:r>
                        <a:rPr lang="en-US" dirty="0" smtClean="0"/>
                        <a:t>Gameplay</a:t>
                      </a:r>
                      <a:endParaRPr lang="en-IN" dirty="0"/>
                    </a:p>
                  </a:txBody>
                  <a:tcPr/>
                </a:tc>
                <a:tc>
                  <a:txBody>
                    <a:bodyPr/>
                    <a:lstStyle/>
                    <a:p>
                      <a:r>
                        <a:rPr lang="en-US" b="0" dirty="0" smtClean="0"/>
                        <a:t>Slide 12</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Reference</a:t>
                      </a:r>
                      <a:endParaRPr lang="en-IN" dirty="0" smtClean="0"/>
                    </a:p>
                  </a:txBody>
                  <a:tcPr/>
                </a:tc>
                <a:tc>
                  <a:txBody>
                    <a:bodyPr/>
                    <a:lstStyle/>
                    <a:p>
                      <a:r>
                        <a:rPr lang="en-US" b="0" dirty="0" smtClean="0"/>
                        <a:t>Slide 34</a:t>
                      </a:r>
                      <a:endParaRPr lang="en-IN" dirty="0"/>
                    </a:p>
                  </a:txBody>
                  <a:tcPr/>
                </a:tc>
              </a:tr>
            </a:tbl>
          </a:graphicData>
        </a:graphic>
      </p:graphicFrame>
    </p:spTree>
    <p:extLst>
      <p:ext uri="{BB962C8B-B14F-4D97-AF65-F5344CB8AC3E}">
        <p14:creationId xmlns:p14="http://schemas.microsoft.com/office/powerpoint/2010/main" val="1974165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528" y="954860"/>
            <a:ext cx="9540510" cy="814784"/>
          </a:xfrm>
        </p:spPr>
        <p:txBody>
          <a:bodyPr/>
          <a:lstStyle/>
          <a:p>
            <a:r>
              <a:rPr lang="en-US" dirty="0">
                <a:solidFill>
                  <a:schemeClr val="bg1"/>
                </a:solidFill>
              </a:rPr>
              <a:t>ALGORITHM OF THE </a:t>
            </a:r>
            <a:r>
              <a:rPr lang="en-US" dirty="0" smtClean="0">
                <a:solidFill>
                  <a:schemeClr val="bg1"/>
                </a:solidFill>
              </a:rPr>
              <a:t>WIZARD(PLAYER2)</a:t>
            </a:r>
            <a:endParaRPr lang="en-IN" dirty="0">
              <a:solidFill>
                <a:schemeClr val="bg1"/>
              </a:solidFill>
            </a:endParaRPr>
          </a:p>
        </p:txBody>
      </p:sp>
      <p:sp>
        <p:nvSpPr>
          <p:cNvPr id="3" name="Content Placeholder 2"/>
          <p:cNvSpPr>
            <a:spLocks noGrp="1"/>
          </p:cNvSpPr>
          <p:nvPr>
            <p:ph idx="1"/>
          </p:nvPr>
        </p:nvSpPr>
        <p:spPr>
          <a:xfrm>
            <a:off x="797528" y="2298138"/>
            <a:ext cx="10571782" cy="4559862"/>
          </a:xfrm>
        </p:spPr>
        <p:txBody>
          <a:bodyPr>
            <a:normAutofit fontScale="85000" lnSpcReduction="20000"/>
          </a:bodyPr>
          <a:lstStyle/>
          <a:p>
            <a:pPr marL="0" indent="0">
              <a:buNone/>
            </a:pPr>
            <a:r>
              <a:rPr lang="en-US" dirty="0"/>
              <a:t>STEP 1 :	Start</a:t>
            </a:r>
            <a:endParaRPr lang="en-IN" dirty="0"/>
          </a:p>
          <a:p>
            <a:pPr marL="0" indent="0">
              <a:buNone/>
            </a:pPr>
            <a:r>
              <a:rPr lang="en-US" dirty="0"/>
              <a:t>STEP 2 :	If health bar of wizard == 0</a:t>
            </a:r>
            <a:endParaRPr lang="en-IN" dirty="0"/>
          </a:p>
          <a:p>
            <a:pPr marL="0" indent="0">
              <a:buNone/>
            </a:pPr>
            <a:r>
              <a:rPr lang="en-US" dirty="0"/>
              <a:t>			return warrior victory</a:t>
            </a:r>
            <a:endParaRPr lang="en-IN" dirty="0"/>
          </a:p>
          <a:p>
            <a:pPr marL="0" indent="0">
              <a:buNone/>
            </a:pPr>
            <a:r>
              <a:rPr lang="en-US" dirty="0"/>
              <a:t>		else </a:t>
            </a:r>
            <a:endParaRPr lang="en-IN" dirty="0"/>
          </a:p>
          <a:p>
            <a:pPr marL="0" indent="0">
              <a:buNone/>
            </a:pPr>
            <a:r>
              <a:rPr lang="en-US" dirty="0"/>
              <a:t>			continue</a:t>
            </a:r>
            <a:endParaRPr lang="en-IN" dirty="0"/>
          </a:p>
          <a:p>
            <a:pPr marL="0" indent="0">
              <a:buNone/>
            </a:pPr>
            <a:r>
              <a:rPr lang="en-US" dirty="0"/>
              <a:t>STEP 3 :	Get_ wizard _Input:</a:t>
            </a:r>
            <a:endParaRPr lang="en-IN" dirty="0"/>
          </a:p>
          <a:p>
            <a:pPr marL="0" indent="0">
              <a:buNone/>
            </a:pPr>
            <a:r>
              <a:rPr lang="en-US" dirty="0"/>
              <a:t>			If  wizard _Input ==UP_ARROW_KEY:</a:t>
            </a:r>
            <a:endParaRPr lang="en-IN" dirty="0"/>
          </a:p>
          <a:p>
            <a:pPr marL="0" indent="0">
              <a:buNone/>
            </a:pPr>
            <a:r>
              <a:rPr lang="en-US" dirty="0"/>
              <a:t>				JUMP()</a:t>
            </a:r>
            <a:endParaRPr lang="en-IN" dirty="0"/>
          </a:p>
          <a:p>
            <a:pPr marL="0" indent="0">
              <a:buNone/>
            </a:pPr>
            <a:r>
              <a:rPr lang="en-US" dirty="0"/>
              <a:t>			</a:t>
            </a:r>
            <a:r>
              <a:rPr lang="en-US" dirty="0" err="1"/>
              <a:t>Elif</a:t>
            </a:r>
            <a:r>
              <a:rPr lang="en-US" dirty="0"/>
              <a:t>  wizard _Input ==LEFT_ARROW_KEY:</a:t>
            </a:r>
            <a:endParaRPr lang="en-IN" dirty="0"/>
          </a:p>
          <a:p>
            <a:pPr marL="0" indent="0">
              <a:buNone/>
            </a:pPr>
            <a:r>
              <a:rPr lang="en-US" dirty="0"/>
              <a:t>				MOVE_LEFT()</a:t>
            </a:r>
            <a:endParaRPr lang="en-IN" dirty="0"/>
          </a:p>
          <a:p>
            <a:pPr marL="0" indent="0">
              <a:buNone/>
            </a:pPr>
            <a:r>
              <a:rPr lang="en-US" dirty="0"/>
              <a:t>			</a:t>
            </a:r>
            <a:r>
              <a:rPr lang="en-US" dirty="0" err="1"/>
              <a:t>Elif</a:t>
            </a:r>
            <a:r>
              <a:rPr lang="en-US" dirty="0"/>
              <a:t>  wizard _Input == RIGHT_ARROW_KEY:</a:t>
            </a:r>
            <a:endParaRPr lang="en-IN" dirty="0"/>
          </a:p>
          <a:p>
            <a:pPr marL="0" indent="0">
              <a:buNone/>
            </a:pPr>
            <a:r>
              <a:rPr lang="en-US" dirty="0"/>
              <a:t>				MOVE_RIGHT()</a:t>
            </a:r>
            <a:endParaRPr lang="en-IN" dirty="0"/>
          </a:p>
          <a:p>
            <a:pPr marL="0" indent="0">
              <a:buNone/>
            </a:pPr>
            <a:r>
              <a:rPr lang="en-US" dirty="0"/>
              <a:t>			</a:t>
            </a:r>
            <a:r>
              <a:rPr lang="en-US" dirty="0" err="1"/>
              <a:t>Elif</a:t>
            </a:r>
            <a:r>
              <a:rPr lang="en-US" dirty="0"/>
              <a:t> wizard _Input==NUM1:</a:t>
            </a:r>
            <a:endParaRPr lang="en-IN" dirty="0"/>
          </a:p>
          <a:p>
            <a:pPr marL="0" indent="0">
              <a:buNone/>
            </a:pPr>
            <a:r>
              <a:rPr lang="en-US" dirty="0"/>
              <a:t>				ATTACK()</a:t>
            </a:r>
            <a:endParaRPr lang="en-IN" dirty="0"/>
          </a:p>
          <a:p>
            <a:pPr marL="0" indent="0">
              <a:buNone/>
            </a:pPr>
            <a:endParaRPr lang="en-IN" dirty="0"/>
          </a:p>
        </p:txBody>
      </p:sp>
    </p:spTree>
    <p:extLst>
      <p:ext uri="{BB962C8B-B14F-4D97-AF65-F5344CB8AC3E}">
        <p14:creationId xmlns:p14="http://schemas.microsoft.com/office/powerpoint/2010/main" val="1200751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9" y="973668"/>
            <a:ext cx="10576291" cy="706964"/>
          </a:xfrm>
        </p:spPr>
        <p:txBody>
          <a:bodyPr/>
          <a:lstStyle/>
          <a:p>
            <a:r>
              <a:rPr lang="en-US" dirty="0">
                <a:solidFill>
                  <a:schemeClr val="bg1"/>
                </a:solidFill>
              </a:rPr>
              <a:t>ALGORITHM OF THE WIZARD(PLAYER2</a:t>
            </a:r>
            <a:r>
              <a:rPr lang="en-US" dirty="0" smtClean="0">
                <a:solidFill>
                  <a:schemeClr val="bg1"/>
                </a:solidFill>
              </a:rPr>
              <a:t>) CONTD</a:t>
            </a:r>
            <a:endParaRPr lang="en-IN" dirty="0">
              <a:solidFill>
                <a:schemeClr val="bg1"/>
              </a:solidFill>
            </a:endParaRPr>
          </a:p>
        </p:txBody>
      </p:sp>
      <p:sp>
        <p:nvSpPr>
          <p:cNvPr id="3" name="Content Placeholder 2"/>
          <p:cNvSpPr>
            <a:spLocks noGrp="1"/>
          </p:cNvSpPr>
          <p:nvPr>
            <p:ph idx="1"/>
          </p:nvPr>
        </p:nvSpPr>
        <p:spPr>
          <a:xfrm>
            <a:off x="752560" y="2379058"/>
            <a:ext cx="10641026" cy="4478942"/>
          </a:xfrm>
        </p:spPr>
        <p:txBody>
          <a:bodyPr/>
          <a:lstStyle/>
          <a:p>
            <a:pPr marL="0" indent="0">
              <a:buNone/>
            </a:pPr>
            <a:r>
              <a:rPr lang="en-US" dirty="0"/>
              <a:t>STEP 4 :	If WARRIOR.ATTACK.COLLIDERECT(WIZARD.RECT):</a:t>
            </a:r>
            <a:endParaRPr lang="en-IN" dirty="0"/>
          </a:p>
          <a:p>
            <a:pPr marL="0" indent="0">
              <a:buNone/>
            </a:pPr>
            <a:r>
              <a:rPr lang="en-US" dirty="0"/>
              <a:t>			</a:t>
            </a:r>
            <a:r>
              <a:rPr lang="en-US" dirty="0" err="1"/>
              <a:t>Wizard_Health_bar</a:t>
            </a:r>
            <a:r>
              <a:rPr lang="en-US" dirty="0"/>
              <a:t> -=20</a:t>
            </a:r>
            <a:endParaRPr lang="en-IN" dirty="0"/>
          </a:p>
          <a:p>
            <a:pPr marL="0" indent="0">
              <a:buNone/>
            </a:pPr>
            <a:r>
              <a:rPr lang="en-US" dirty="0"/>
              <a:t>		Else</a:t>
            </a:r>
            <a:endParaRPr lang="en-IN" dirty="0"/>
          </a:p>
          <a:p>
            <a:pPr marL="0" indent="0">
              <a:buNone/>
            </a:pPr>
            <a:r>
              <a:rPr lang="en-US" dirty="0"/>
              <a:t>			Continue</a:t>
            </a:r>
            <a:endParaRPr lang="en-IN" dirty="0"/>
          </a:p>
          <a:p>
            <a:pPr marL="0" indent="0">
              <a:buNone/>
            </a:pPr>
            <a:r>
              <a:rPr lang="en-US" dirty="0"/>
              <a:t>				</a:t>
            </a:r>
            <a:endParaRPr lang="en-IN" dirty="0"/>
          </a:p>
          <a:p>
            <a:pPr marL="0" indent="0">
              <a:buNone/>
            </a:pPr>
            <a:r>
              <a:rPr lang="en-US" dirty="0"/>
              <a:t>STEP 5 :	Return</a:t>
            </a:r>
            <a:endParaRPr lang="en-IN" dirty="0"/>
          </a:p>
          <a:p>
            <a:pPr marL="0" indent="0">
              <a:buNone/>
            </a:pPr>
            <a:endParaRPr lang="en-IN" dirty="0"/>
          </a:p>
        </p:txBody>
      </p:sp>
    </p:spTree>
    <p:extLst>
      <p:ext uri="{BB962C8B-B14F-4D97-AF65-F5344CB8AC3E}">
        <p14:creationId xmlns:p14="http://schemas.microsoft.com/office/powerpoint/2010/main" val="26956159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FLOWCHART OF THE </a:t>
            </a:r>
            <a:r>
              <a:rPr lang="en-US" dirty="0" smtClean="0">
                <a:solidFill>
                  <a:schemeClr val="bg1"/>
                </a:solidFill>
              </a:rPr>
              <a:t>WIZARD</a:t>
            </a:r>
            <a:endParaRPr lang="en-IN" dirty="0">
              <a:solidFill>
                <a:schemeClr val="bg1"/>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781425" y="2298139"/>
            <a:ext cx="4629150" cy="4559862"/>
          </a:xfrm>
          <a:prstGeom prst="rect">
            <a:avLst/>
          </a:prstGeom>
        </p:spPr>
      </p:pic>
    </p:spTree>
    <p:extLst>
      <p:ext uri="{BB962C8B-B14F-4D97-AF65-F5344CB8AC3E}">
        <p14:creationId xmlns:p14="http://schemas.microsoft.com/office/powerpoint/2010/main" val="104212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46" y="973668"/>
            <a:ext cx="11272205" cy="706964"/>
          </a:xfrm>
        </p:spPr>
        <p:txBody>
          <a:bodyPr/>
          <a:lstStyle/>
          <a:p>
            <a:r>
              <a:rPr lang="en-US" dirty="0">
                <a:solidFill>
                  <a:schemeClr val="bg1"/>
                </a:solidFill>
              </a:rPr>
              <a:t>PSEUDO CODE OF THE </a:t>
            </a:r>
            <a:r>
              <a:rPr lang="en-US" dirty="0" smtClean="0">
                <a:solidFill>
                  <a:schemeClr val="bg1"/>
                </a:solidFill>
              </a:rPr>
              <a:t>WIZARD(PLAYER2)</a:t>
            </a:r>
            <a:endParaRPr lang="en-IN" dirty="0">
              <a:solidFill>
                <a:schemeClr val="bg1"/>
              </a:solidFill>
            </a:endParaRPr>
          </a:p>
        </p:txBody>
      </p:sp>
      <p:sp>
        <p:nvSpPr>
          <p:cNvPr id="3" name="Content Placeholder 2"/>
          <p:cNvSpPr>
            <a:spLocks noGrp="1"/>
          </p:cNvSpPr>
          <p:nvPr>
            <p:ph idx="1"/>
          </p:nvPr>
        </p:nvSpPr>
        <p:spPr>
          <a:xfrm>
            <a:off x="461246" y="2281954"/>
            <a:ext cx="11272205" cy="4576046"/>
          </a:xfrm>
        </p:spPr>
        <p:txBody>
          <a:bodyPr>
            <a:normAutofit fontScale="70000" lnSpcReduction="20000"/>
          </a:bodyPr>
          <a:lstStyle/>
          <a:p>
            <a:pPr marL="0" indent="0">
              <a:buNone/>
            </a:pPr>
            <a:r>
              <a:rPr lang="en-US" dirty="0"/>
              <a:t>Wizard ()</a:t>
            </a:r>
            <a:endParaRPr lang="en-IN" dirty="0"/>
          </a:p>
          <a:p>
            <a:pPr marL="0" indent="0">
              <a:buNone/>
            </a:pPr>
            <a:r>
              <a:rPr lang="en-US" dirty="0"/>
              <a:t>While </a:t>
            </a:r>
            <a:r>
              <a:rPr lang="en-US" dirty="0" err="1"/>
              <a:t>Wizard_Health_bar</a:t>
            </a:r>
            <a:r>
              <a:rPr lang="en-US" dirty="0"/>
              <a:t>!= zero:</a:t>
            </a:r>
            <a:endParaRPr lang="en-IN" dirty="0"/>
          </a:p>
          <a:p>
            <a:pPr marL="0" indent="0">
              <a:buNone/>
            </a:pPr>
            <a:r>
              <a:rPr lang="en-US" dirty="0"/>
              <a:t>	I=</a:t>
            </a:r>
            <a:r>
              <a:rPr lang="en-US" dirty="0" err="1"/>
              <a:t>Get_User_Input</a:t>
            </a:r>
            <a:r>
              <a:rPr lang="en-US" dirty="0"/>
              <a:t>()</a:t>
            </a:r>
            <a:endParaRPr lang="en-IN" dirty="0"/>
          </a:p>
          <a:p>
            <a:pPr marL="0" indent="0">
              <a:buNone/>
            </a:pPr>
            <a:r>
              <a:rPr lang="en-US" dirty="0"/>
              <a:t>	If(</a:t>
            </a:r>
            <a:r>
              <a:rPr lang="en-US" dirty="0" err="1"/>
              <a:t>i</a:t>
            </a:r>
            <a:r>
              <a:rPr lang="en-US" dirty="0"/>
              <a:t>==UP_ARROW_KEY)</a:t>
            </a:r>
            <a:endParaRPr lang="en-IN" dirty="0"/>
          </a:p>
          <a:p>
            <a:pPr marL="0" indent="0">
              <a:buNone/>
            </a:pPr>
            <a:r>
              <a:rPr lang="en-US" dirty="0"/>
              <a:t>		JUMP()</a:t>
            </a:r>
            <a:endParaRPr lang="en-IN" dirty="0"/>
          </a:p>
          <a:p>
            <a:pPr marL="0" indent="0">
              <a:buNone/>
            </a:pPr>
            <a:r>
              <a:rPr lang="en-US" dirty="0"/>
              <a:t>	</a:t>
            </a:r>
            <a:r>
              <a:rPr lang="en-US" dirty="0" err="1"/>
              <a:t>Elif</a:t>
            </a:r>
            <a:r>
              <a:rPr lang="en-US" dirty="0"/>
              <a:t>(I==LEFT_ARROW_KEY)</a:t>
            </a:r>
            <a:endParaRPr lang="en-IN" dirty="0"/>
          </a:p>
          <a:p>
            <a:pPr marL="0" indent="0">
              <a:buNone/>
            </a:pPr>
            <a:r>
              <a:rPr lang="en-US" dirty="0"/>
              <a:t>		MOVE_RIGHT()</a:t>
            </a:r>
            <a:endParaRPr lang="en-IN" dirty="0"/>
          </a:p>
          <a:p>
            <a:pPr marL="0" indent="0">
              <a:buNone/>
            </a:pPr>
            <a:r>
              <a:rPr lang="en-US" dirty="0"/>
              <a:t>	</a:t>
            </a:r>
            <a:r>
              <a:rPr lang="en-US" dirty="0" err="1"/>
              <a:t>Elif</a:t>
            </a:r>
            <a:r>
              <a:rPr lang="en-US" dirty="0"/>
              <a:t>(I==RIGHT_ARROW_KEY)</a:t>
            </a:r>
            <a:endParaRPr lang="en-IN" dirty="0"/>
          </a:p>
          <a:p>
            <a:pPr marL="0" indent="0">
              <a:buNone/>
            </a:pPr>
            <a:r>
              <a:rPr lang="en-US" dirty="0"/>
              <a:t>		MOVE_LEFT()</a:t>
            </a:r>
            <a:endParaRPr lang="en-IN" dirty="0"/>
          </a:p>
          <a:p>
            <a:pPr marL="0" indent="0">
              <a:buNone/>
            </a:pPr>
            <a:r>
              <a:rPr lang="en-US" dirty="0"/>
              <a:t>	</a:t>
            </a:r>
            <a:r>
              <a:rPr lang="en-US" dirty="0" err="1"/>
              <a:t>Elif</a:t>
            </a:r>
            <a:r>
              <a:rPr lang="en-US" dirty="0"/>
              <a:t>(I==NUM1)</a:t>
            </a:r>
            <a:endParaRPr lang="en-IN" dirty="0"/>
          </a:p>
          <a:p>
            <a:pPr marL="0" indent="0">
              <a:buNone/>
            </a:pPr>
            <a:r>
              <a:rPr lang="en-US" dirty="0"/>
              <a:t>		ATTACK()</a:t>
            </a:r>
            <a:endParaRPr lang="en-IN" dirty="0"/>
          </a:p>
          <a:p>
            <a:pPr marL="0" indent="0">
              <a:buNone/>
            </a:pPr>
            <a:r>
              <a:rPr lang="en-US" dirty="0"/>
              <a:t>If  WARRIOR.ATTACK.COLLIDERECT(WIZARD.RECT):</a:t>
            </a:r>
            <a:endParaRPr lang="en-IN" dirty="0"/>
          </a:p>
          <a:p>
            <a:pPr marL="0" indent="0">
              <a:buNone/>
            </a:pPr>
            <a:r>
              <a:rPr lang="en-US" dirty="0"/>
              <a:t>	</a:t>
            </a:r>
            <a:r>
              <a:rPr lang="en-US" dirty="0" err="1"/>
              <a:t>Wizard_Health_Bar</a:t>
            </a:r>
            <a:r>
              <a:rPr lang="en-US" dirty="0"/>
              <a:t>-=20</a:t>
            </a:r>
            <a:endParaRPr lang="en-IN" dirty="0"/>
          </a:p>
          <a:p>
            <a:pPr marL="0" indent="0">
              <a:buNone/>
            </a:pPr>
            <a:r>
              <a:rPr lang="en-US" dirty="0"/>
              <a:t>Else</a:t>
            </a:r>
            <a:endParaRPr lang="en-IN" dirty="0"/>
          </a:p>
          <a:p>
            <a:pPr marL="0" indent="0">
              <a:buNone/>
            </a:pPr>
            <a:r>
              <a:rPr lang="en-US" dirty="0"/>
              <a:t>	Continue</a:t>
            </a:r>
            <a:endParaRPr lang="en-IN" dirty="0"/>
          </a:p>
          <a:p>
            <a:pPr marL="0" indent="0">
              <a:buNone/>
            </a:pPr>
            <a:r>
              <a:rPr lang="en-US" dirty="0"/>
              <a:t>Return</a:t>
            </a:r>
            <a:endParaRPr lang="en-IN" dirty="0"/>
          </a:p>
          <a:p>
            <a:pPr marL="0" indent="0">
              <a:buNone/>
            </a:pPr>
            <a:endParaRPr lang="en-IN" dirty="0"/>
          </a:p>
        </p:txBody>
      </p:sp>
    </p:spTree>
    <p:extLst>
      <p:ext uri="{BB962C8B-B14F-4D97-AF65-F5344CB8AC3E}">
        <p14:creationId xmlns:p14="http://schemas.microsoft.com/office/powerpoint/2010/main" val="2396298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SCREENSHOT OF THE GAME</a:t>
            </a:r>
            <a:endParaRPr lang="en-IN" dirty="0">
              <a:solidFill>
                <a:schemeClr val="bg1"/>
              </a:solidFill>
            </a:endParaRPr>
          </a:p>
        </p:txBody>
      </p:sp>
      <p:pic>
        <p:nvPicPr>
          <p:cNvPr id="3" name="Picture 2"/>
          <p:cNvPicPr>
            <a:picLocks noChangeAspect="1"/>
          </p:cNvPicPr>
          <p:nvPr/>
        </p:nvPicPr>
        <p:blipFill rotWithShape="1">
          <a:blip r:embed="rId2"/>
          <a:srcRect l="8220" t="4385" r="8286" b="9143"/>
          <a:stretch/>
        </p:blipFill>
        <p:spPr>
          <a:xfrm>
            <a:off x="1586039" y="2330506"/>
            <a:ext cx="8957883" cy="4094570"/>
          </a:xfrm>
          <a:prstGeom prst="rect">
            <a:avLst/>
          </a:prstGeom>
        </p:spPr>
      </p:pic>
    </p:spTree>
    <p:extLst>
      <p:ext uri="{BB962C8B-B14F-4D97-AF65-F5344CB8AC3E}">
        <p14:creationId xmlns:p14="http://schemas.microsoft.com/office/powerpoint/2010/main" val="12384843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114" t="4244" r="8032" b="8400"/>
          <a:stretch/>
        </p:blipFill>
        <p:spPr>
          <a:xfrm>
            <a:off x="1942088" y="2411426"/>
            <a:ext cx="7477506" cy="4381837"/>
          </a:xfrm>
          <a:prstGeom prst="rect">
            <a:avLst/>
          </a:prstGeom>
        </p:spPr>
      </p:pic>
    </p:spTree>
    <p:extLst>
      <p:ext uri="{BB962C8B-B14F-4D97-AF65-F5344CB8AC3E}">
        <p14:creationId xmlns:p14="http://schemas.microsoft.com/office/powerpoint/2010/main" val="633567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203" t="4735" r="8020" b="7067"/>
          <a:stretch/>
        </p:blipFill>
        <p:spPr>
          <a:xfrm>
            <a:off x="1909720" y="2201034"/>
            <a:ext cx="7863962" cy="4656966"/>
          </a:xfrm>
          <a:prstGeom prst="rect">
            <a:avLst/>
          </a:prstGeom>
        </p:spPr>
      </p:pic>
    </p:spTree>
    <p:extLst>
      <p:ext uri="{BB962C8B-B14F-4D97-AF65-F5344CB8AC3E}">
        <p14:creationId xmlns:p14="http://schemas.microsoft.com/office/powerpoint/2010/main" val="19001919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220" t="5011" r="8390" b="8193"/>
          <a:stretch/>
        </p:blipFill>
        <p:spPr>
          <a:xfrm>
            <a:off x="1606880" y="2257680"/>
            <a:ext cx="7857559" cy="4600320"/>
          </a:xfrm>
          <a:prstGeom prst="rect">
            <a:avLst/>
          </a:prstGeom>
        </p:spPr>
      </p:pic>
    </p:spTree>
    <p:extLst>
      <p:ext uri="{BB962C8B-B14F-4D97-AF65-F5344CB8AC3E}">
        <p14:creationId xmlns:p14="http://schemas.microsoft.com/office/powerpoint/2010/main" val="3655398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221" t="5147" r="8406" b="8565"/>
          <a:stretch/>
        </p:blipFill>
        <p:spPr>
          <a:xfrm>
            <a:off x="1751462" y="2330507"/>
            <a:ext cx="7568395" cy="4527493"/>
          </a:xfrm>
          <a:prstGeom prst="rect">
            <a:avLst/>
          </a:prstGeom>
        </p:spPr>
      </p:pic>
    </p:spTree>
    <p:extLst>
      <p:ext uri="{BB962C8B-B14F-4D97-AF65-F5344CB8AC3E}">
        <p14:creationId xmlns:p14="http://schemas.microsoft.com/office/powerpoint/2010/main" val="3996022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191" t="4367" r="8124" b="7598"/>
          <a:stretch/>
        </p:blipFill>
        <p:spPr>
          <a:xfrm>
            <a:off x="1761309" y="2391198"/>
            <a:ext cx="7548701" cy="4466802"/>
          </a:xfrm>
          <a:prstGeom prst="rect">
            <a:avLst/>
          </a:prstGeom>
        </p:spPr>
      </p:pic>
    </p:spTree>
    <p:extLst>
      <p:ext uri="{BB962C8B-B14F-4D97-AF65-F5344CB8AC3E}">
        <p14:creationId xmlns:p14="http://schemas.microsoft.com/office/powerpoint/2010/main" val="1969368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55" y="536698"/>
            <a:ext cx="11233952" cy="1761440"/>
          </a:xfrm>
        </p:spPr>
        <p:txBody>
          <a:bodyPr/>
          <a:lstStyle/>
          <a:p>
            <a:r>
              <a:rPr lang="en-US" sz="6000" dirty="0" smtClean="0">
                <a:solidFill>
                  <a:schemeClr val="bg1"/>
                </a:solidFill>
              </a:rPr>
              <a:t>AI- BASED GAMING ENGINE</a:t>
            </a:r>
            <a:endParaRPr lang="en-IN" sz="6000" dirty="0">
              <a:solidFill>
                <a:schemeClr val="bg1"/>
              </a:solidFill>
            </a:endParaRPr>
          </a:p>
        </p:txBody>
      </p:sp>
      <p:sp>
        <p:nvSpPr>
          <p:cNvPr id="4" name="TextBox 3"/>
          <p:cNvSpPr txBox="1"/>
          <p:nvPr/>
        </p:nvSpPr>
        <p:spPr>
          <a:xfrm>
            <a:off x="442855" y="2201661"/>
            <a:ext cx="4094600" cy="523220"/>
          </a:xfrm>
          <a:prstGeom prst="rect">
            <a:avLst/>
          </a:prstGeom>
          <a:noFill/>
        </p:spPr>
        <p:txBody>
          <a:bodyPr wrap="square" rtlCol="0">
            <a:spAutoFit/>
          </a:bodyPr>
          <a:lstStyle/>
          <a:p>
            <a:r>
              <a:rPr lang="en-US" sz="2800" b="1" dirty="0" smtClean="0">
                <a:solidFill>
                  <a:schemeClr val="accent2">
                    <a:lumMod val="60000"/>
                    <a:lumOff val="40000"/>
                  </a:schemeClr>
                </a:solidFill>
              </a:rPr>
              <a:t>AREA OF INTERNSHIP</a:t>
            </a:r>
            <a:endParaRPr lang="en-IN" sz="2800" b="1" dirty="0">
              <a:solidFill>
                <a:schemeClr val="accent2">
                  <a:lumMod val="60000"/>
                  <a:lumOff val="40000"/>
                </a:schemeClr>
              </a:solidFill>
            </a:endParaRPr>
          </a:p>
        </p:txBody>
      </p:sp>
      <p:pic>
        <p:nvPicPr>
          <p:cNvPr id="1026" name="Picture 2" descr="Best game engines for Artificial Intelligence game develop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9249" y="3080931"/>
            <a:ext cx="5373112" cy="345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68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4954" y="973668"/>
            <a:ext cx="8761413" cy="706964"/>
          </a:xfrm>
        </p:spPr>
        <p:txBody>
          <a:bodyPr/>
          <a:lstStyle/>
          <a:p>
            <a:pPr algn="ctr"/>
            <a:r>
              <a:rPr lang="en-US" dirty="0" smtClean="0">
                <a:solidFill>
                  <a:schemeClr val="bg1"/>
                </a:solidFill>
              </a:rPr>
              <a:t>SCREENSHOT OF THE GAME</a:t>
            </a:r>
            <a:endParaRPr lang="en-IN" dirty="0">
              <a:solidFill>
                <a:schemeClr val="bg1"/>
              </a:solidFill>
            </a:endParaRPr>
          </a:p>
        </p:txBody>
      </p:sp>
      <p:pic>
        <p:nvPicPr>
          <p:cNvPr id="2" name="Picture 1"/>
          <p:cNvPicPr>
            <a:picLocks noChangeAspect="1"/>
          </p:cNvPicPr>
          <p:nvPr/>
        </p:nvPicPr>
        <p:blipFill rotWithShape="1">
          <a:blip r:embed="rId2"/>
          <a:srcRect l="8340" t="4602" r="8280" b="8346"/>
          <a:stretch/>
        </p:blipFill>
        <p:spPr>
          <a:xfrm>
            <a:off x="1825721" y="2298137"/>
            <a:ext cx="7419878" cy="4559863"/>
          </a:xfrm>
          <a:prstGeom prst="rect">
            <a:avLst/>
          </a:prstGeom>
        </p:spPr>
      </p:pic>
    </p:spTree>
    <p:extLst>
      <p:ext uri="{BB962C8B-B14F-4D97-AF65-F5344CB8AC3E}">
        <p14:creationId xmlns:p14="http://schemas.microsoft.com/office/powerpoint/2010/main" val="3405362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INTERNSHIP ACTIVITY</a:t>
            </a:r>
            <a:endParaRPr lang="en-IN" dirty="0">
              <a:solidFill>
                <a:schemeClr val="bg1"/>
              </a:solidFill>
            </a:endParaRPr>
          </a:p>
        </p:txBody>
      </p:sp>
      <p:sp>
        <p:nvSpPr>
          <p:cNvPr id="3" name="Content Placeholder 2"/>
          <p:cNvSpPr>
            <a:spLocks noGrp="1"/>
          </p:cNvSpPr>
          <p:nvPr>
            <p:ph idx="1"/>
          </p:nvPr>
        </p:nvSpPr>
        <p:spPr>
          <a:xfrm>
            <a:off x="525982" y="2314322"/>
            <a:ext cx="11167009" cy="4543678"/>
          </a:xfrm>
        </p:spPr>
        <p:txBody>
          <a:bodyPr/>
          <a:lstStyle/>
          <a:p>
            <a:r>
              <a:rPr lang="en-US" sz="2000" dirty="0" smtClean="0"/>
              <a:t>One of the task in the internship activity was to watch the movie “The Intern", which was released on 25</a:t>
            </a:r>
            <a:r>
              <a:rPr lang="en-US" sz="2000" baseline="30000" dirty="0" smtClean="0"/>
              <a:t>th</a:t>
            </a:r>
            <a:r>
              <a:rPr lang="en-US" sz="2000" dirty="0" smtClean="0"/>
              <a:t> September, 2015.</a:t>
            </a:r>
          </a:p>
          <a:p>
            <a:pPr marL="0" indent="0">
              <a:buNone/>
            </a:pPr>
            <a:endParaRPr lang="en-US" sz="2000" dirty="0" smtClean="0"/>
          </a:p>
          <a:p>
            <a:r>
              <a:rPr lang="en-US" sz="2000" dirty="0" smtClean="0"/>
              <a:t>Learning points in the movie:-</a:t>
            </a:r>
          </a:p>
          <a:p>
            <a:pPr>
              <a:buFont typeface="+mj-lt"/>
              <a:buAutoNum type="arabicPeriod"/>
            </a:pPr>
            <a:r>
              <a:rPr lang="en-IN" sz="2000" b="1" u="sng" dirty="0"/>
              <a:t>Choose a Caring </a:t>
            </a:r>
            <a:r>
              <a:rPr lang="en-IN" sz="2000" b="1" u="sng" dirty="0" err="1" smtClean="0"/>
              <a:t>Mindset</a:t>
            </a:r>
            <a:endParaRPr lang="en-IN" sz="2000" b="1" u="sng" dirty="0" smtClean="0"/>
          </a:p>
          <a:p>
            <a:pPr>
              <a:buFont typeface="+mj-lt"/>
              <a:buAutoNum type="arabicPeriod"/>
            </a:pPr>
            <a:r>
              <a:rPr lang="en-US" sz="2000" b="1" u="sng" dirty="0"/>
              <a:t>The immense love &amp; passion for </a:t>
            </a:r>
            <a:r>
              <a:rPr lang="en-US" sz="2000" b="1" u="sng" dirty="0" smtClean="0"/>
              <a:t>work</a:t>
            </a:r>
          </a:p>
          <a:p>
            <a:pPr>
              <a:buFont typeface="+mj-lt"/>
              <a:buAutoNum type="arabicPeriod"/>
            </a:pPr>
            <a:r>
              <a:rPr lang="en-IN" sz="2000" b="1" u="sng" dirty="0"/>
              <a:t>Avoid </a:t>
            </a:r>
            <a:r>
              <a:rPr lang="en-IN" sz="2000" b="1" u="sng" dirty="0" smtClean="0"/>
              <a:t>prejudices</a:t>
            </a:r>
          </a:p>
          <a:p>
            <a:pPr>
              <a:buFont typeface="+mj-lt"/>
              <a:buAutoNum type="arabicPeriod"/>
            </a:pPr>
            <a:r>
              <a:rPr lang="en-US" sz="2000" b="1" u="sng" dirty="0"/>
              <a:t>No matter how you feel , get up , dress up , show up &amp; never give </a:t>
            </a:r>
            <a:r>
              <a:rPr lang="en-US" sz="2000" b="1" u="sng" dirty="0" smtClean="0"/>
              <a:t>up</a:t>
            </a:r>
          </a:p>
          <a:p>
            <a:pPr marL="0" indent="0">
              <a:buNone/>
            </a:pPr>
            <a:endParaRPr lang="en-IN" u="sng" dirty="0"/>
          </a:p>
        </p:txBody>
      </p:sp>
    </p:spTree>
    <p:extLst>
      <p:ext uri="{BB962C8B-B14F-4D97-AF65-F5344CB8AC3E}">
        <p14:creationId xmlns:p14="http://schemas.microsoft.com/office/powerpoint/2010/main" val="4087546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14" y="973668"/>
            <a:ext cx="11223653" cy="706964"/>
          </a:xfrm>
        </p:spPr>
        <p:txBody>
          <a:bodyPr/>
          <a:lstStyle/>
          <a:p>
            <a:r>
              <a:rPr lang="en-US" sz="4400" dirty="0" smtClean="0">
                <a:solidFill>
                  <a:schemeClr val="bg1"/>
                </a:solidFill>
              </a:rPr>
              <a:t>KEY TAKEAWAYS OF THE INTERNSHIP</a:t>
            </a:r>
            <a:endParaRPr lang="en-IN" sz="4400" dirty="0">
              <a:solidFill>
                <a:schemeClr val="bg1"/>
              </a:solidFill>
            </a:endParaRPr>
          </a:p>
        </p:txBody>
      </p:sp>
      <p:sp>
        <p:nvSpPr>
          <p:cNvPr id="3" name="Content Placeholder 2"/>
          <p:cNvSpPr>
            <a:spLocks noGrp="1"/>
          </p:cNvSpPr>
          <p:nvPr>
            <p:ph idx="1"/>
          </p:nvPr>
        </p:nvSpPr>
        <p:spPr>
          <a:xfrm>
            <a:off x="493613" y="2807936"/>
            <a:ext cx="11223653" cy="3463391"/>
          </a:xfrm>
        </p:spPr>
        <p:txBody>
          <a:bodyPr>
            <a:noAutofit/>
          </a:bodyPr>
          <a:lstStyle/>
          <a:p>
            <a:r>
              <a:rPr lang="en-US" sz="2000" dirty="0" smtClean="0"/>
              <a:t>Learnt </a:t>
            </a:r>
            <a:r>
              <a:rPr lang="en-US" sz="2000" dirty="0"/>
              <a:t>about Project development life cycle and all the components that go into developing a full fledged </a:t>
            </a:r>
            <a:r>
              <a:rPr lang="en-US" sz="2000" dirty="0" smtClean="0"/>
              <a:t>product. </a:t>
            </a:r>
          </a:p>
          <a:p>
            <a:r>
              <a:rPr lang="en-US" sz="2000" dirty="0" smtClean="0"/>
              <a:t>Learnt </a:t>
            </a:r>
            <a:r>
              <a:rPr lang="en-US" sz="2000" dirty="0"/>
              <a:t>about team management, and everything that it takes to make a successful team </a:t>
            </a:r>
            <a:r>
              <a:rPr lang="en-US" sz="2000" dirty="0" smtClean="0"/>
              <a:t>project.</a:t>
            </a:r>
          </a:p>
          <a:p>
            <a:r>
              <a:rPr lang="en-US" sz="2000" dirty="0" smtClean="0"/>
              <a:t> </a:t>
            </a:r>
            <a:r>
              <a:rPr lang="en-US" sz="2000" dirty="0"/>
              <a:t>Learnt about core concepts in game development like pygame and other python supported </a:t>
            </a:r>
            <a:r>
              <a:rPr lang="en-US" sz="2000" dirty="0" smtClean="0"/>
              <a:t>libraries.</a:t>
            </a:r>
          </a:p>
          <a:p>
            <a:r>
              <a:rPr lang="en-US" sz="2000" dirty="0" smtClean="0"/>
              <a:t>Learnt </a:t>
            </a:r>
            <a:r>
              <a:rPr lang="en-US" sz="2000" dirty="0"/>
              <a:t>about the significance of Artificial Intelligence in the gaming </a:t>
            </a:r>
            <a:r>
              <a:rPr lang="en-US" sz="2000" dirty="0" smtClean="0"/>
              <a:t>industry</a:t>
            </a:r>
          </a:p>
          <a:p>
            <a:r>
              <a:rPr lang="en-US" sz="2000" dirty="0"/>
              <a:t>Learnt about effective communication among the team </a:t>
            </a:r>
            <a:r>
              <a:rPr lang="en-US" sz="2000" dirty="0" smtClean="0"/>
              <a:t>members, which </a:t>
            </a:r>
            <a:r>
              <a:rPr lang="en-US" sz="2000" dirty="0"/>
              <a:t>is significant in bringing out and implementing ideas related to project.</a:t>
            </a:r>
            <a:endParaRPr lang="en-IN" sz="2000" dirty="0"/>
          </a:p>
        </p:txBody>
      </p:sp>
    </p:spTree>
    <p:extLst>
      <p:ext uri="{BB962C8B-B14F-4D97-AF65-F5344CB8AC3E}">
        <p14:creationId xmlns:p14="http://schemas.microsoft.com/office/powerpoint/2010/main" val="19647646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solidFill>
                  <a:schemeClr val="bg1"/>
                </a:solidFill>
              </a:rPr>
              <a:t>REFERENCE</a:t>
            </a:r>
            <a:endParaRPr lang="en-IN" b="1" dirty="0">
              <a:solidFill>
                <a:schemeClr val="bg1"/>
              </a:solidFill>
            </a:endParaRPr>
          </a:p>
        </p:txBody>
      </p:sp>
      <p:sp>
        <p:nvSpPr>
          <p:cNvPr id="3" name="Content Placeholder 2"/>
          <p:cNvSpPr>
            <a:spLocks noGrp="1"/>
          </p:cNvSpPr>
          <p:nvPr>
            <p:ph idx="1"/>
          </p:nvPr>
        </p:nvSpPr>
        <p:spPr>
          <a:xfrm>
            <a:off x="534074" y="2411427"/>
            <a:ext cx="11158917" cy="4446573"/>
          </a:xfrm>
        </p:spPr>
        <p:txBody>
          <a:bodyPr/>
          <a:lstStyle/>
          <a:p>
            <a:r>
              <a:rPr lang="en-IN" sz="2000" dirty="0"/>
              <a:t>Installation of Python IDE - </a:t>
            </a:r>
            <a:r>
              <a:rPr lang="en-IN" sz="2000" dirty="0">
                <a:hlinkClick r:id="rId2"/>
              </a:rPr>
              <a:t>https://www.python.org/downloads/</a:t>
            </a:r>
            <a:endParaRPr lang="en-IN" sz="2000" dirty="0"/>
          </a:p>
          <a:p>
            <a:r>
              <a:rPr lang="en-IN" sz="2000" dirty="0"/>
              <a:t>Installation of </a:t>
            </a:r>
            <a:r>
              <a:rPr lang="en-IN" sz="2000" dirty="0" err="1"/>
              <a:t>PyCharm</a:t>
            </a:r>
            <a:r>
              <a:rPr lang="en-IN" sz="2000" dirty="0"/>
              <a:t> - </a:t>
            </a:r>
            <a:r>
              <a:rPr lang="en-IN" sz="2000" dirty="0">
                <a:hlinkClick r:id="rId3"/>
              </a:rPr>
              <a:t>https://www.jetbrains.com/pycharm/download/</a:t>
            </a:r>
            <a:endParaRPr lang="en-IN" sz="2000" dirty="0"/>
          </a:p>
          <a:p>
            <a:r>
              <a:rPr lang="en-IN" sz="2000" dirty="0" err="1"/>
              <a:t>Pygame</a:t>
            </a:r>
            <a:r>
              <a:rPr lang="en-IN" sz="2000" dirty="0"/>
              <a:t> package - </a:t>
            </a:r>
            <a:r>
              <a:rPr lang="en-IN" sz="2000" dirty="0">
                <a:solidFill>
                  <a:srgbClr val="222222"/>
                </a:solidFill>
                <a:hlinkClick r:id="rId4"/>
              </a:rPr>
              <a:t>https://www.pygame.org</a:t>
            </a:r>
            <a:r>
              <a:rPr lang="en-IN" sz="2000" dirty="0" smtClean="0">
                <a:solidFill>
                  <a:srgbClr val="222222"/>
                </a:solidFill>
                <a:hlinkClick r:id="rId4"/>
              </a:rPr>
              <a:t>/</a:t>
            </a:r>
            <a:endParaRPr lang="en-IN" sz="2000" dirty="0" smtClean="0">
              <a:solidFill>
                <a:srgbClr val="222222"/>
              </a:solidFill>
            </a:endParaRPr>
          </a:p>
          <a:p>
            <a:r>
              <a:rPr lang="en-IN" sz="2000" dirty="0">
                <a:solidFill>
                  <a:srgbClr val="222222"/>
                </a:solidFill>
                <a:hlinkClick r:id="rId5"/>
              </a:rPr>
              <a:t>https://analyticsindiamag.com/top-9-python-frameworks-for-game-development/</a:t>
            </a:r>
            <a:endParaRPr lang="en-IN" sz="2000" dirty="0">
              <a:solidFill>
                <a:srgbClr val="222222"/>
              </a:solidFill>
            </a:endParaRPr>
          </a:p>
          <a:p>
            <a:r>
              <a:rPr lang="en-IN" sz="2000" dirty="0">
                <a:solidFill>
                  <a:srgbClr val="222222"/>
                </a:solidFill>
                <a:hlinkClick r:id="rId6"/>
              </a:rPr>
              <a:t>https://pygame-ai.readthedocs.io/en/latest/index.html</a:t>
            </a:r>
            <a:endParaRPr lang="en-IN" sz="2000" dirty="0">
              <a:solidFill>
                <a:srgbClr val="222222"/>
              </a:solidFill>
            </a:endParaRPr>
          </a:p>
          <a:p>
            <a:r>
              <a:rPr lang="en-US" sz="2000" dirty="0" smtClean="0">
                <a:solidFill>
                  <a:srgbClr val="222222"/>
                </a:solidFill>
              </a:rPr>
              <a:t>YouTube </a:t>
            </a:r>
            <a:r>
              <a:rPr lang="en-US" sz="2000" dirty="0">
                <a:solidFill>
                  <a:srgbClr val="222222"/>
                </a:solidFill>
              </a:rPr>
              <a:t>- </a:t>
            </a:r>
            <a:r>
              <a:rPr lang="en-US" sz="2000" dirty="0">
                <a:solidFill>
                  <a:srgbClr val="222222"/>
                </a:solidFill>
                <a:hlinkClick r:id="rId7"/>
              </a:rPr>
              <a:t>https://</a:t>
            </a:r>
            <a:r>
              <a:rPr lang="en-US" sz="2000" dirty="0" smtClean="0">
                <a:solidFill>
                  <a:srgbClr val="222222"/>
                </a:solidFill>
                <a:hlinkClick r:id="rId7"/>
              </a:rPr>
              <a:t>youtu.be/s5bd9KMSSW4</a:t>
            </a:r>
            <a:r>
              <a:rPr lang="en-US" sz="2000" dirty="0" smtClean="0">
                <a:solidFill>
                  <a:srgbClr val="222222"/>
                </a:solidFill>
              </a:rPr>
              <a:t> </a:t>
            </a:r>
          </a:p>
          <a:p>
            <a:r>
              <a:rPr lang="en-IN" sz="2000" dirty="0">
                <a:solidFill>
                  <a:srgbClr val="222222"/>
                </a:solidFill>
                <a:hlinkClick r:id="rId8"/>
              </a:rPr>
              <a:t>https://</a:t>
            </a:r>
            <a:r>
              <a:rPr lang="en-IN" sz="2000" dirty="0" smtClean="0">
                <a:solidFill>
                  <a:srgbClr val="222222"/>
                </a:solidFill>
                <a:hlinkClick r:id="rId8"/>
              </a:rPr>
              <a:t>opensource.org/licenses/MIT</a:t>
            </a:r>
            <a:r>
              <a:rPr lang="en-IN" sz="2000" dirty="0" smtClean="0">
                <a:solidFill>
                  <a:srgbClr val="222222"/>
                </a:solidFill>
              </a:rPr>
              <a:t> </a:t>
            </a:r>
          </a:p>
          <a:p>
            <a:r>
              <a:rPr lang="en-IN" sz="2000" dirty="0">
                <a:solidFill>
                  <a:srgbClr val="222222"/>
                </a:solidFill>
                <a:hlinkClick r:id="rId9"/>
              </a:rPr>
              <a:t>https://www.synopsys.com/blogs/software-security/5-types-of-software-licenses-you-need-to-understand/</a:t>
            </a:r>
            <a:endParaRPr lang="en-IN" sz="2800" dirty="0">
              <a:solidFill>
                <a:srgbClr val="222222"/>
              </a:solidFill>
            </a:endParaRPr>
          </a:p>
          <a:p>
            <a:pPr marL="0" indent="0">
              <a:buNone/>
            </a:pPr>
            <a:endParaRPr lang="en-IN" sz="2000" dirty="0">
              <a:solidFill>
                <a:srgbClr val="222222"/>
              </a:solidFill>
            </a:endParaRPr>
          </a:p>
          <a:p>
            <a:endParaRPr lang="en-IN" dirty="0"/>
          </a:p>
        </p:txBody>
      </p:sp>
    </p:spTree>
    <p:extLst>
      <p:ext uri="{BB962C8B-B14F-4D97-AF65-F5344CB8AC3E}">
        <p14:creationId xmlns:p14="http://schemas.microsoft.com/office/powerpoint/2010/main" val="2740799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THANK</a:t>
            </a:r>
            <a:endParaRPr lang="en-IN" sz="8000" dirty="0"/>
          </a:p>
        </p:txBody>
      </p:sp>
      <p:sp>
        <p:nvSpPr>
          <p:cNvPr id="3" name="Text Placeholder 2"/>
          <p:cNvSpPr>
            <a:spLocks noGrp="1"/>
          </p:cNvSpPr>
          <p:nvPr>
            <p:ph type="body" idx="1"/>
          </p:nvPr>
        </p:nvSpPr>
        <p:spPr/>
        <p:txBody>
          <a:bodyPr>
            <a:normAutofit/>
          </a:bodyPr>
          <a:lstStyle/>
          <a:p>
            <a:r>
              <a:rPr lang="en-US" sz="8000" dirty="0" smtClean="0"/>
              <a:t>YOU</a:t>
            </a:r>
            <a:endParaRPr lang="en-IN" sz="8000" dirty="0"/>
          </a:p>
        </p:txBody>
      </p:sp>
    </p:spTree>
    <p:extLst>
      <p:ext uri="{BB962C8B-B14F-4D97-AF65-F5344CB8AC3E}">
        <p14:creationId xmlns:p14="http://schemas.microsoft.com/office/powerpoint/2010/main" val="3194546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solidFill>
                  <a:schemeClr val="bg1"/>
                </a:solidFill>
              </a:rPr>
              <a:t>INTRODUCTION</a:t>
            </a:r>
            <a:endParaRPr lang="en-IN" sz="4800" dirty="0">
              <a:solidFill>
                <a:schemeClr val="bg1"/>
              </a:solidFill>
            </a:endParaRPr>
          </a:p>
        </p:txBody>
      </p:sp>
      <p:sp>
        <p:nvSpPr>
          <p:cNvPr id="3" name="Content Placeholder 2"/>
          <p:cNvSpPr>
            <a:spLocks noGrp="1"/>
          </p:cNvSpPr>
          <p:nvPr>
            <p:ph idx="1"/>
          </p:nvPr>
        </p:nvSpPr>
        <p:spPr>
          <a:xfrm>
            <a:off x="0" y="2290046"/>
            <a:ext cx="12192000" cy="4567954"/>
          </a:xfrm>
        </p:spPr>
        <p:txBody>
          <a:bodyPr>
            <a:normAutofit/>
          </a:bodyPr>
          <a:lstStyle/>
          <a:p>
            <a:r>
              <a:rPr lang="en-US" sz="2000" b="1" dirty="0"/>
              <a:t>Artificial intelligence</a:t>
            </a:r>
            <a:r>
              <a:rPr lang="en-US" sz="2000" dirty="0"/>
              <a:t> is the simulation of human intelligence processes by machines, especially computer systems. Specific applications of AI include </a:t>
            </a:r>
            <a:r>
              <a:rPr lang="en-US" sz="2000" dirty="0" smtClean="0"/>
              <a:t>expert systems, </a:t>
            </a:r>
            <a:r>
              <a:rPr lang="en-US" sz="2000" dirty="0"/>
              <a:t>natural language processing, speech recognition </a:t>
            </a:r>
            <a:r>
              <a:rPr lang="en-US" sz="2000" dirty="0" smtClean="0"/>
              <a:t>and</a:t>
            </a:r>
            <a:r>
              <a:rPr lang="en-US" sz="2000" dirty="0"/>
              <a:t> </a:t>
            </a:r>
            <a:r>
              <a:rPr lang="en-US" sz="2000" dirty="0" smtClean="0"/>
              <a:t>machine vision. The </a:t>
            </a:r>
            <a:r>
              <a:rPr lang="en-US" sz="2000" dirty="0"/>
              <a:t>main characteristics of AI are autonomy and </a:t>
            </a:r>
            <a:r>
              <a:rPr lang="en-US" sz="2000" dirty="0" smtClean="0"/>
              <a:t>adaptively.</a:t>
            </a:r>
          </a:p>
          <a:p>
            <a:pPr marL="0" indent="0">
              <a:buNone/>
            </a:pPr>
            <a:r>
              <a:rPr lang="en-IN" b="1" dirty="0"/>
              <a:t>Branches of </a:t>
            </a:r>
            <a:r>
              <a:rPr lang="en-IN" b="1" dirty="0" smtClean="0"/>
              <a:t>AI:-</a:t>
            </a:r>
          </a:p>
          <a:p>
            <a:pPr marL="0" indent="0">
              <a:buNone/>
            </a:pPr>
            <a:r>
              <a:rPr lang="en-US" dirty="0"/>
              <a:t>There are a few major branches of AI:</a:t>
            </a:r>
          </a:p>
          <a:p>
            <a:r>
              <a:rPr lang="en-US" b="1" dirty="0"/>
              <a:t>Machine learning (ML</a:t>
            </a:r>
            <a:r>
              <a:rPr lang="en-US" b="1" dirty="0" smtClean="0"/>
              <a:t>)</a:t>
            </a:r>
            <a:endParaRPr lang="en-US" dirty="0"/>
          </a:p>
          <a:p>
            <a:r>
              <a:rPr lang="en-IN" b="1" dirty="0" smtClean="0"/>
              <a:t>Robotics</a:t>
            </a:r>
          </a:p>
          <a:p>
            <a:r>
              <a:rPr lang="en-IN" b="1" dirty="0"/>
              <a:t>Expert </a:t>
            </a:r>
            <a:r>
              <a:rPr lang="en-IN" b="1" dirty="0" smtClean="0"/>
              <a:t>systems</a:t>
            </a:r>
          </a:p>
          <a:p>
            <a:r>
              <a:rPr lang="en-IN" b="1" dirty="0"/>
              <a:t>Natural language processing (NLP</a:t>
            </a:r>
            <a:r>
              <a:rPr lang="en-IN" b="1" dirty="0" smtClean="0"/>
              <a:t>)</a:t>
            </a:r>
          </a:p>
          <a:p>
            <a:r>
              <a:rPr lang="en-IN" b="1" dirty="0"/>
              <a:t>Neural network</a:t>
            </a:r>
            <a:endParaRPr lang="en-IN" b="1" dirty="0" smtClean="0"/>
          </a:p>
          <a:p>
            <a:endParaRPr lang="en-US" dirty="0"/>
          </a:p>
          <a:p>
            <a:pPr marL="0" indent="0">
              <a:buNone/>
            </a:pPr>
            <a:endParaRPr lang="en-IN" b="1" dirty="0"/>
          </a:p>
          <a:p>
            <a:pPr marL="0" indent="0">
              <a:buNone/>
            </a:pPr>
            <a:endParaRPr lang="en-IN" dirty="0"/>
          </a:p>
        </p:txBody>
      </p:sp>
      <p:sp>
        <p:nvSpPr>
          <p:cNvPr id="6" name="Content Placeholder 2"/>
          <p:cNvSpPr txBox="1">
            <a:spLocks/>
          </p:cNvSpPr>
          <p:nvPr/>
        </p:nvSpPr>
        <p:spPr>
          <a:xfrm>
            <a:off x="809204" y="3120309"/>
            <a:ext cx="11320757" cy="45679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IN" dirty="0"/>
          </a:p>
        </p:txBody>
      </p:sp>
      <p:pic>
        <p:nvPicPr>
          <p:cNvPr id="7" name="Picture 2" descr="Artificial Intelligence Is All Around Us. So This District Designed Its Own  AI Curricul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536" y="3346886"/>
            <a:ext cx="4901179" cy="3231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38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AI BASED GAMING ENGINE</a:t>
            </a:r>
            <a:endParaRPr lang="en-IN" dirty="0"/>
          </a:p>
        </p:txBody>
      </p:sp>
      <p:sp>
        <p:nvSpPr>
          <p:cNvPr id="3" name="Content Placeholder 2"/>
          <p:cNvSpPr>
            <a:spLocks noGrp="1"/>
          </p:cNvSpPr>
          <p:nvPr>
            <p:ph idx="1"/>
          </p:nvPr>
        </p:nvSpPr>
        <p:spPr>
          <a:xfrm>
            <a:off x="445062" y="2176758"/>
            <a:ext cx="11272205" cy="4681242"/>
          </a:xfrm>
        </p:spPr>
        <p:txBody>
          <a:bodyPr/>
          <a:lstStyle/>
          <a:p>
            <a:r>
              <a:rPr lang="en-US" dirty="0"/>
              <a:t>A </a:t>
            </a:r>
            <a:r>
              <a:rPr lang="en-US" b="1" dirty="0"/>
              <a:t>Game Engine</a:t>
            </a:r>
            <a:r>
              <a:rPr lang="en-US" dirty="0"/>
              <a:t> is defined as being a set of software tools </a:t>
            </a:r>
            <a:r>
              <a:rPr lang="en-US" dirty="0" smtClean="0"/>
              <a:t>or</a:t>
            </a:r>
            <a:r>
              <a:rPr lang="en-US" dirty="0"/>
              <a:t> </a:t>
            </a:r>
            <a:r>
              <a:rPr lang="en-US" dirty="0" smtClean="0"/>
              <a:t>API’s</a:t>
            </a:r>
            <a:r>
              <a:rPr lang="en-US" dirty="0"/>
              <a:t> built to optimize the development of a video game. This will typically include a game loop or at the very least a 2D or 3D rendering engine</a:t>
            </a:r>
            <a:r>
              <a:rPr lang="en-US" dirty="0" smtClean="0"/>
              <a:t>.</a:t>
            </a:r>
          </a:p>
          <a:p>
            <a:r>
              <a:rPr lang="en-US" dirty="0" smtClean="0"/>
              <a:t>One of the feature of gaming engine may include </a:t>
            </a:r>
            <a:endParaRPr lang="en-US" dirty="0" smtClean="0"/>
          </a:p>
          <a:p>
            <a:pPr marL="0" indent="0">
              <a:buNone/>
            </a:pPr>
            <a:r>
              <a:rPr lang="en-US" b="1" dirty="0" smtClean="0"/>
              <a:t> Artificial </a:t>
            </a:r>
            <a:r>
              <a:rPr lang="en-US" b="1" dirty="0" smtClean="0"/>
              <a:t>Intelligence.</a:t>
            </a:r>
          </a:p>
          <a:p>
            <a:r>
              <a:rPr lang="en-US" dirty="0" smtClean="0"/>
              <a:t>We can implement or generate responsive, </a:t>
            </a:r>
            <a:r>
              <a:rPr lang="en-US" dirty="0" smtClean="0"/>
              <a:t>adaptive</a:t>
            </a:r>
          </a:p>
          <a:p>
            <a:pPr marL="0" indent="0">
              <a:buNone/>
            </a:pPr>
            <a:r>
              <a:rPr lang="en-US" dirty="0" smtClean="0"/>
              <a:t> </a:t>
            </a:r>
            <a:r>
              <a:rPr lang="en-US" dirty="0" smtClean="0"/>
              <a:t>and also intelligent behaviors which is similar to </a:t>
            </a:r>
            <a:r>
              <a:rPr lang="en-US" dirty="0" smtClean="0"/>
              <a:t>human-like</a:t>
            </a:r>
          </a:p>
          <a:p>
            <a:pPr marL="0" indent="0">
              <a:buNone/>
            </a:pPr>
            <a:r>
              <a:rPr lang="en-US" dirty="0" smtClean="0"/>
              <a:t> </a:t>
            </a:r>
            <a:r>
              <a:rPr lang="en-US" dirty="0" smtClean="0"/>
              <a:t>intelligence which can be included in the video games </a:t>
            </a:r>
            <a:endParaRPr lang="en-US" dirty="0" smtClean="0"/>
          </a:p>
          <a:p>
            <a:pPr marL="0" indent="0">
              <a:buNone/>
            </a:pPr>
            <a:r>
              <a:rPr lang="en-US" dirty="0" smtClean="0"/>
              <a:t> which </a:t>
            </a:r>
            <a:r>
              <a:rPr lang="en-US" dirty="0" smtClean="0"/>
              <a:t>uses Artificial Intelligence(AI).</a:t>
            </a:r>
          </a:p>
          <a:p>
            <a:r>
              <a:rPr lang="en-US" dirty="0" smtClean="0"/>
              <a:t>Examples: Unreal engine, Unity, </a:t>
            </a:r>
            <a:endParaRPr lang="en-US" dirty="0" smtClean="0"/>
          </a:p>
          <a:p>
            <a:pPr marL="0" indent="0">
              <a:buNone/>
            </a:pPr>
            <a:r>
              <a:rPr lang="en-US" dirty="0" smtClean="0"/>
              <a:t>Open3D </a:t>
            </a:r>
            <a:r>
              <a:rPr lang="en-US" dirty="0" smtClean="0"/>
              <a:t>Amazon game engine, CryEngine,  Panda 3D</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1844" y="3258814"/>
            <a:ext cx="4474896" cy="2517129"/>
          </a:xfrm>
          <a:prstGeom prst="rect">
            <a:avLst/>
          </a:prstGeom>
        </p:spPr>
      </p:pic>
    </p:spTree>
    <p:extLst>
      <p:ext uri="{BB962C8B-B14F-4D97-AF65-F5344CB8AC3E}">
        <p14:creationId xmlns:p14="http://schemas.microsoft.com/office/powerpoint/2010/main" val="1092884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46" y="504330"/>
            <a:ext cx="9459589" cy="1227366"/>
          </a:xfrm>
        </p:spPr>
        <p:txBody>
          <a:bodyPr/>
          <a:lstStyle/>
          <a:p>
            <a:pPr algn="ctr"/>
            <a:r>
              <a:rPr lang="en-US" sz="4400" dirty="0" smtClean="0"/>
              <a:t>Few Games of different genre</a:t>
            </a:r>
            <a:endParaRPr lang="en-IN" sz="4400" dirty="0"/>
          </a:p>
        </p:txBody>
      </p:sp>
      <p:sp>
        <p:nvSpPr>
          <p:cNvPr id="3" name="Content Placeholder 2"/>
          <p:cNvSpPr>
            <a:spLocks noGrp="1"/>
          </p:cNvSpPr>
          <p:nvPr>
            <p:ph idx="1"/>
          </p:nvPr>
        </p:nvSpPr>
        <p:spPr>
          <a:xfrm>
            <a:off x="461246" y="2290046"/>
            <a:ext cx="11239837" cy="4567954"/>
          </a:xfrm>
        </p:spPr>
        <p:txBody>
          <a:bodyPr/>
          <a:lstStyle/>
          <a:p>
            <a:pPr fontAlgn="t"/>
            <a:r>
              <a:rPr lang="en-US" dirty="0" smtClean="0"/>
              <a:t>Sandbox</a:t>
            </a:r>
          </a:p>
          <a:p>
            <a:pPr marL="0" indent="0" fontAlgn="t">
              <a:buNone/>
            </a:pPr>
            <a:r>
              <a:rPr lang="en-US" dirty="0"/>
              <a:t>	</a:t>
            </a:r>
            <a:r>
              <a:rPr lang="en-US" dirty="0" smtClean="0"/>
              <a:t>E.g.: Minecraft, Grand Theft Auto, The Sims</a:t>
            </a:r>
            <a:endParaRPr lang="en-US" dirty="0"/>
          </a:p>
          <a:p>
            <a:pPr fontAlgn="t"/>
            <a:r>
              <a:rPr lang="en-US" dirty="0"/>
              <a:t>Real-time strategy (RTS</a:t>
            </a:r>
            <a:r>
              <a:rPr lang="en-US" dirty="0" smtClean="0"/>
              <a:t>)</a:t>
            </a:r>
          </a:p>
          <a:p>
            <a:pPr marL="0" indent="0" fontAlgn="t">
              <a:buNone/>
            </a:pPr>
            <a:r>
              <a:rPr lang="en-US" dirty="0" smtClean="0"/>
              <a:t>	Warcraft, Age of Empires, Command and Conquer</a:t>
            </a:r>
            <a:endParaRPr lang="en-US" dirty="0"/>
          </a:p>
          <a:p>
            <a:pPr fontAlgn="t"/>
            <a:r>
              <a:rPr lang="en-US" dirty="0"/>
              <a:t>Shooters (FPS and TPS</a:t>
            </a:r>
            <a:r>
              <a:rPr lang="en-US" dirty="0" smtClean="0"/>
              <a:t>)</a:t>
            </a:r>
          </a:p>
          <a:p>
            <a:pPr marL="0" indent="0" fontAlgn="t">
              <a:buNone/>
            </a:pPr>
            <a:r>
              <a:rPr lang="en-US" dirty="0" smtClean="0"/>
              <a:t>	Halo, DOOM, Gear of War</a:t>
            </a:r>
            <a:endParaRPr lang="en-US" dirty="0"/>
          </a:p>
          <a:p>
            <a:pPr fontAlgn="t"/>
            <a:r>
              <a:rPr lang="en-US" dirty="0"/>
              <a:t>Multiplayer online battle arena (MOBA</a:t>
            </a:r>
            <a:r>
              <a:rPr lang="en-US" dirty="0" smtClean="0"/>
              <a:t>)</a:t>
            </a:r>
            <a:endParaRPr lang="en-IN" dirty="0" smtClean="0"/>
          </a:p>
          <a:p>
            <a:pPr marL="0" indent="0" fontAlgn="t">
              <a:buNone/>
            </a:pPr>
            <a:r>
              <a:rPr lang="en-US" dirty="0"/>
              <a:t>	</a:t>
            </a:r>
            <a:r>
              <a:rPr lang="en-US" dirty="0" smtClean="0"/>
              <a:t>Dota 2, Valorant, League of Legends</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1019" y="2290046"/>
            <a:ext cx="1039816" cy="156176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835" y="2290046"/>
            <a:ext cx="1271721" cy="1561763"/>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9843" y="2290046"/>
            <a:ext cx="1041175" cy="1561763"/>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9843" y="3851809"/>
            <a:ext cx="1102605" cy="1561763"/>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2448" y="3851809"/>
            <a:ext cx="1098286" cy="1561763"/>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40734" y="3851809"/>
            <a:ext cx="1182913" cy="156176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9843" y="5384239"/>
            <a:ext cx="1052135" cy="1473761"/>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8836" y="5424192"/>
            <a:ext cx="2548992" cy="143380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52305" y="5424192"/>
            <a:ext cx="2502056" cy="1433808"/>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11991" y="5413573"/>
            <a:ext cx="1128743" cy="144442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0031415" y="5413572"/>
            <a:ext cx="1192232" cy="1433808"/>
          </a:xfrm>
          <a:prstGeom prst="rect">
            <a:avLst/>
          </a:prstGeom>
        </p:spPr>
      </p:pic>
    </p:spTree>
    <p:extLst>
      <p:ext uri="{BB962C8B-B14F-4D97-AF65-F5344CB8AC3E}">
        <p14:creationId xmlns:p14="http://schemas.microsoft.com/office/powerpoint/2010/main" val="1065903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TITLE OF THE GAME</a:t>
            </a:r>
            <a:endParaRPr lang="en-IN"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549" y="3946777"/>
            <a:ext cx="8347583" cy="4695516"/>
          </a:xfrm>
        </p:spPr>
      </p:pic>
      <p:sp>
        <p:nvSpPr>
          <p:cNvPr id="5" name="TextBox 4"/>
          <p:cNvSpPr txBox="1"/>
          <p:nvPr/>
        </p:nvSpPr>
        <p:spPr>
          <a:xfrm>
            <a:off x="485521" y="2428984"/>
            <a:ext cx="4693381" cy="769441"/>
          </a:xfrm>
          <a:prstGeom prst="rect">
            <a:avLst/>
          </a:prstGeom>
          <a:noFill/>
        </p:spPr>
        <p:txBody>
          <a:bodyPr wrap="square" rtlCol="0">
            <a:spAutoFit/>
          </a:bodyPr>
          <a:lstStyle/>
          <a:p>
            <a:r>
              <a:rPr lang="en-US" sz="4400" b="1" dirty="0" smtClean="0">
                <a:solidFill>
                  <a:schemeClr val="accent2">
                    <a:lumMod val="60000"/>
                    <a:lumOff val="40000"/>
                  </a:schemeClr>
                </a:solidFill>
              </a:rPr>
              <a:t>STICKMAN FIGHT</a:t>
            </a:r>
            <a:endParaRPr lang="en-IN" sz="4400" b="1" dirty="0">
              <a:solidFill>
                <a:schemeClr val="accent2">
                  <a:lumMod val="60000"/>
                  <a:lumOff val="40000"/>
                </a:schemeClr>
              </a:solidFill>
            </a:endParaRPr>
          </a:p>
        </p:txBody>
      </p:sp>
    </p:spTree>
    <p:extLst>
      <p:ext uri="{BB962C8B-B14F-4D97-AF65-F5344CB8AC3E}">
        <p14:creationId xmlns:p14="http://schemas.microsoft.com/office/powerpoint/2010/main" val="233542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solidFill>
                  <a:schemeClr val="bg1"/>
                </a:solidFill>
              </a:rPr>
              <a:t>GAMEPLAY</a:t>
            </a:r>
            <a:endParaRPr lang="en-IN" dirty="0">
              <a:solidFill>
                <a:schemeClr val="bg1"/>
              </a:solidFill>
            </a:endParaRPr>
          </a:p>
        </p:txBody>
      </p:sp>
      <p:sp>
        <p:nvSpPr>
          <p:cNvPr id="3" name="Content Placeholder 2"/>
          <p:cNvSpPr>
            <a:spLocks noGrp="1"/>
          </p:cNvSpPr>
          <p:nvPr>
            <p:ph idx="1"/>
          </p:nvPr>
        </p:nvSpPr>
        <p:spPr>
          <a:xfrm>
            <a:off x="1656661" y="2546856"/>
            <a:ext cx="8825659" cy="3416300"/>
          </a:xfrm>
        </p:spPr>
        <p:txBody>
          <a:bodyPr/>
          <a:lstStyle/>
          <a:p>
            <a:r>
              <a:rPr lang="en-US" dirty="0" smtClean="0"/>
              <a:t>The game begins with the 2 players opposite to each other and face each and begins the battle.</a:t>
            </a:r>
          </a:p>
          <a:p>
            <a:r>
              <a:rPr lang="en-US" dirty="0" smtClean="0"/>
              <a:t>Each player has it’s own health bar and when the attack is being used against each other then the health starts decreasing and when the health bar has reached 0 then the particular player wins.</a:t>
            </a:r>
          </a:p>
          <a:p>
            <a:r>
              <a:rPr lang="en-US" dirty="0" smtClean="0"/>
              <a:t>The game is played again and again as much as the player wants and whomever wins get a VICTORY screen. </a:t>
            </a:r>
          </a:p>
          <a:p>
            <a:r>
              <a:rPr lang="en-US" dirty="0" smtClean="0"/>
              <a:t>Each time the attack is be made by one of the player the health bar is reduced by 20 out of 100 and VICTORY will be displayed when the health bar reaches 0.</a:t>
            </a:r>
            <a:endParaRPr lang="en-IN" dirty="0"/>
          </a:p>
        </p:txBody>
      </p:sp>
    </p:spTree>
    <p:extLst>
      <p:ext uri="{BB962C8B-B14F-4D97-AF65-F5344CB8AC3E}">
        <p14:creationId xmlns:p14="http://schemas.microsoft.com/office/powerpoint/2010/main" val="3060694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WARRIOR – </a:t>
            </a:r>
            <a:r>
              <a:rPr lang="en-US" dirty="0" smtClean="0">
                <a:solidFill>
                  <a:schemeClr val="bg1"/>
                </a:solidFill>
              </a:rPr>
              <a:t>Player1</a:t>
            </a:r>
            <a:endParaRPr lang="en-IN" dirty="0">
              <a:solidFill>
                <a:schemeClr val="bg1"/>
              </a:solidFill>
            </a:endParaRPr>
          </a:p>
        </p:txBody>
      </p:sp>
      <p:sp>
        <p:nvSpPr>
          <p:cNvPr id="3" name="Content Placeholder 2"/>
          <p:cNvSpPr>
            <a:spLocks noGrp="1"/>
          </p:cNvSpPr>
          <p:nvPr>
            <p:ph idx="1"/>
          </p:nvPr>
        </p:nvSpPr>
        <p:spPr>
          <a:xfrm>
            <a:off x="1664752" y="2676329"/>
            <a:ext cx="8825659" cy="1515346"/>
          </a:xfrm>
        </p:spPr>
        <p:txBody>
          <a:bodyPr/>
          <a:lstStyle/>
          <a:p>
            <a:pPr marL="0" indent="0">
              <a:buNone/>
            </a:pPr>
            <a:r>
              <a:rPr lang="en-US" dirty="0" smtClean="0"/>
              <a:t>One of the player is a stickman which can walk around in the screen and also jump around and when the particular key is pressed the Warrior can attack.</a:t>
            </a:r>
            <a:br>
              <a:rPr lang="en-US" dirty="0" smtClean="0"/>
            </a:br>
            <a:r>
              <a:rPr lang="en-US" dirty="0" smtClean="0"/>
              <a:t>The warrior can  be controlled by using the W,A,D keys for movement and also we can use the space button to jump. We can control the attack by using R.</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145" y="4191675"/>
            <a:ext cx="1905266" cy="14480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948" y="4191675"/>
            <a:ext cx="1905266" cy="14480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954" y="4191675"/>
            <a:ext cx="1905266" cy="1448002"/>
          </a:xfrm>
          <a:prstGeom prst="rect">
            <a:avLst/>
          </a:prstGeom>
        </p:spPr>
      </p:pic>
    </p:spTree>
    <p:extLst>
      <p:ext uri="{BB962C8B-B14F-4D97-AF65-F5344CB8AC3E}">
        <p14:creationId xmlns:p14="http://schemas.microsoft.com/office/powerpoint/2010/main" val="8815043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1703</TotalTime>
  <Words>740</Words>
  <Application>Microsoft Office PowerPoint</Application>
  <PresentationFormat>Widescreen</PresentationFormat>
  <Paragraphs>231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Century Gothic</vt:lpstr>
      <vt:lpstr>Wingdings 3</vt:lpstr>
      <vt:lpstr>Ion Boardroom</vt:lpstr>
      <vt:lpstr>ARL internship program - 2022</vt:lpstr>
      <vt:lpstr>AGENDA</vt:lpstr>
      <vt:lpstr>AI- BASED GAMING ENGINE</vt:lpstr>
      <vt:lpstr>INTRODUCTION</vt:lpstr>
      <vt:lpstr>AI BASED GAMING ENGINE</vt:lpstr>
      <vt:lpstr>Few Games of different genre</vt:lpstr>
      <vt:lpstr>TITLE OF THE GAME</vt:lpstr>
      <vt:lpstr>GAMEPLAY</vt:lpstr>
      <vt:lpstr>WARRIOR – Player1</vt:lpstr>
      <vt:lpstr>WIZARD – Player2</vt:lpstr>
      <vt:lpstr>BACKGROUND</vt:lpstr>
      <vt:lpstr>ALGORITHM OF THE GAME</vt:lpstr>
      <vt:lpstr>ALGORITHM OF THE GAME(CONTD)</vt:lpstr>
      <vt:lpstr>FLOWCHART OF THE GAME</vt:lpstr>
      <vt:lpstr>PSEUDO CODE OF THE GAME</vt:lpstr>
      <vt:lpstr>ALGORITHM OF THE WARRIOR(PLAYER1)</vt:lpstr>
      <vt:lpstr>ALGORITHM OF THE WARRIOR(PLAYER1) CONTD</vt:lpstr>
      <vt:lpstr>FLOWCHART OF THE WARRIOR</vt:lpstr>
      <vt:lpstr>PSEUDO CODE OF THE WARRIOR(PLAYER1)</vt:lpstr>
      <vt:lpstr>ALGORITHM OF THE WIZARD(PLAYER2)</vt:lpstr>
      <vt:lpstr>ALGORITHM OF THE WIZARD(PLAYER2) CONTD</vt:lpstr>
      <vt:lpstr>FLOWCHART OF THE WIZARD</vt:lpstr>
      <vt:lpstr>PSEUDO CODE OF THE WIZARD(PLAYER2)</vt:lpstr>
      <vt:lpstr>SCREENSHOT OF THE GAME</vt:lpstr>
      <vt:lpstr>SCREENSHOT OF THE GAME</vt:lpstr>
      <vt:lpstr>SCREENSHOT OF THE GAME</vt:lpstr>
      <vt:lpstr>SCREENSHOT OF THE GAME</vt:lpstr>
      <vt:lpstr>SCREENSHOT OF THE GAME</vt:lpstr>
      <vt:lpstr>SCREENSHOT OF THE GAME</vt:lpstr>
      <vt:lpstr>SCREENSHOT OF THE GAME</vt:lpstr>
      <vt:lpstr>INTERNSHIP ACTIVITY</vt:lpstr>
      <vt:lpstr>KEY TAKEAWAYS OF THE INTERNSHIP</vt:lpstr>
      <vt:lpstr>REFERENCE</vt:lpstr>
      <vt:lpstr>THANK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Arl internship program - 2022</dc:title>
  <dc:creator>Chethan S</dc:creator>
  <cp:lastModifiedBy>Chethan S</cp:lastModifiedBy>
  <cp:revision>48</cp:revision>
  <dcterms:created xsi:type="dcterms:W3CDTF">2022-10-08T11:57:34Z</dcterms:created>
  <dcterms:modified xsi:type="dcterms:W3CDTF">2022-11-12T05:59:29Z</dcterms:modified>
</cp:coreProperties>
</file>